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7"/>
  </p:notesMasterIdLst>
  <p:sldIdLst>
    <p:sldId id="330" r:id="rId2"/>
    <p:sldId id="331" r:id="rId3"/>
    <p:sldId id="332" r:id="rId4"/>
    <p:sldId id="333" r:id="rId5"/>
    <p:sldId id="334" r:id="rId6"/>
    <p:sldId id="335" r:id="rId7"/>
    <p:sldId id="336" r:id="rId8"/>
    <p:sldId id="328" r:id="rId9"/>
    <p:sldId id="329" r:id="rId10"/>
    <p:sldId id="265" r:id="rId11"/>
    <p:sldId id="338" r:id="rId12"/>
    <p:sldId id="339" r:id="rId13"/>
    <p:sldId id="309" r:id="rId14"/>
    <p:sldId id="337" r:id="rId15"/>
    <p:sldId id="342" r:id="rId16"/>
    <p:sldId id="343" r:id="rId17"/>
    <p:sldId id="344" r:id="rId18"/>
    <p:sldId id="345" r:id="rId19"/>
    <p:sldId id="346" r:id="rId20"/>
    <p:sldId id="348" r:id="rId21"/>
    <p:sldId id="349" r:id="rId22"/>
    <p:sldId id="378" r:id="rId23"/>
    <p:sldId id="350" r:id="rId24"/>
    <p:sldId id="351" r:id="rId25"/>
    <p:sldId id="352" r:id="rId26"/>
    <p:sldId id="353" r:id="rId27"/>
    <p:sldId id="325" r:id="rId28"/>
    <p:sldId id="379" r:id="rId29"/>
    <p:sldId id="380" r:id="rId30"/>
    <p:sldId id="356" r:id="rId31"/>
    <p:sldId id="381" r:id="rId32"/>
    <p:sldId id="383" r:id="rId33"/>
    <p:sldId id="359" r:id="rId34"/>
    <p:sldId id="323" r:id="rId35"/>
    <p:sldId id="360" r:id="rId36"/>
    <p:sldId id="361" r:id="rId37"/>
    <p:sldId id="362" r:id="rId38"/>
    <p:sldId id="363" r:id="rId39"/>
    <p:sldId id="365" r:id="rId40"/>
    <p:sldId id="366" r:id="rId41"/>
    <p:sldId id="367" r:id="rId42"/>
    <p:sldId id="368" r:id="rId43"/>
    <p:sldId id="369" r:id="rId44"/>
    <p:sldId id="316" r:id="rId45"/>
    <p:sldId id="371" r:id="rId46"/>
    <p:sldId id="372" r:id="rId47"/>
    <p:sldId id="320" r:id="rId48"/>
    <p:sldId id="387" r:id="rId49"/>
    <p:sldId id="382" r:id="rId50"/>
    <p:sldId id="375" r:id="rId51"/>
    <p:sldId id="376" r:id="rId52"/>
    <p:sldId id="377" r:id="rId53"/>
    <p:sldId id="384" r:id="rId54"/>
    <p:sldId id="385" r:id="rId55"/>
    <p:sldId id="386"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xFlT9GPKnw9IHrtHrbowCg==" hashData="gfO05nOHk3k1y5P/gepz9sQCkbdl57WRQZL/uI+dP0hPdtVGHwPWKLWzTBTbJfrJS9umOvAXZAc+HzymGMNQN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2381"/>
  </p:normalViewPr>
  <p:slideViewPr>
    <p:cSldViewPr snapToGrid="0" snapToObjects="1">
      <p:cViewPr varScale="1">
        <p:scale>
          <a:sx n="91" d="100"/>
          <a:sy n="91" d="100"/>
        </p:scale>
        <p:origin x="1776"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8684CA-C63F-5F46-A275-499E174D6788}" type="datetimeFigureOut">
              <a:rPr lang="en-US" smtClean="0"/>
              <a:t>9/16/19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04444-0A12-8349-BBD3-E05D86B7D237}" type="slidenum">
              <a:rPr lang="en-US" smtClean="0"/>
              <a:t>‹#›</a:t>
            </a:fld>
            <a:endParaRPr lang="en-US"/>
          </a:p>
        </p:txBody>
      </p:sp>
    </p:spTree>
    <p:extLst>
      <p:ext uri="{BB962C8B-B14F-4D97-AF65-F5344CB8AC3E}">
        <p14:creationId xmlns:p14="http://schemas.microsoft.com/office/powerpoint/2010/main" val="27627408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a:t>
            </a:fld>
            <a:endParaRPr lang="en-US"/>
          </a:p>
        </p:txBody>
      </p:sp>
    </p:spTree>
    <p:extLst>
      <p:ext uri="{BB962C8B-B14F-4D97-AF65-F5344CB8AC3E}">
        <p14:creationId xmlns:p14="http://schemas.microsoft.com/office/powerpoint/2010/main" val="1817298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 a video of students having the model conversation (optional)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volunteer and teacher read model script </a:t>
            </a:r>
          </a:p>
          <a:p>
            <a:pPr lvl="1"/>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761918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and CLARIFY</a:t>
            </a:r>
          </a:p>
          <a:p>
            <a:pPr marL="171450" indent="-171450">
              <a:buFont typeface="Arial"/>
              <a:buChar char="•"/>
            </a:pPr>
            <a:r>
              <a:rPr lang="en-US" dirty="0">
                <a:solidFill>
                  <a:srgbClr val="FFFF00"/>
                </a:solidFill>
              </a:rPr>
              <a:t>Model</a:t>
            </a:r>
            <a:r>
              <a:rPr lang="en-US" baseline="0" dirty="0">
                <a:solidFill>
                  <a:srgbClr val="FFFF00"/>
                </a:solidFill>
              </a:rPr>
              <a:t> using think time and pointing at key elements of the visual text before reading the script.</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13</a:t>
            </a:fld>
            <a:endParaRPr lang="en-US" dirty="0"/>
          </a:p>
        </p:txBody>
      </p:sp>
    </p:spTree>
    <p:extLst>
      <p:ext uri="{BB962C8B-B14F-4D97-AF65-F5344CB8AC3E}">
        <p14:creationId xmlns:p14="http://schemas.microsoft.com/office/powerpoint/2010/main" val="3760175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dirty="0"/>
          </a:p>
        </p:txBody>
      </p:sp>
    </p:spTree>
    <p:extLst>
      <p:ext uri="{BB962C8B-B14F-4D97-AF65-F5344CB8AC3E}">
        <p14:creationId xmlns:p14="http://schemas.microsoft.com/office/powerpoint/2010/main" val="2526122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1319797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626574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engaged in a Constructive Conversation using the Constructive Conversation Skill-­‐‑</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We took turns and shared ideas based on a visual text. </a:t>
            </a:r>
            <a:endParaRPr lang="en-US" dirty="0"/>
          </a:p>
          <a:p>
            <a:r>
              <a:rPr lang="en-US" sz="1200" kern="1200" dirty="0">
                <a:solidFill>
                  <a:schemeClr val="tx1"/>
                </a:solidFill>
                <a:effectLst/>
                <a:latin typeface="+mn-lt"/>
                <a:ea typeface="+mn-ea"/>
                <a:cs typeface="+mn-cs"/>
              </a:rPr>
              <a:t>Teacher will ask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your think time</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the language of the skill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 </a:t>
            </a:r>
          </a:p>
          <a:p>
            <a:r>
              <a:rPr lang="en-US" sz="1200" i="1" kern="1200" dirty="0">
                <a:solidFill>
                  <a:schemeClr val="tx1"/>
                </a:solidFill>
                <a:effectLst/>
                <a:latin typeface="+mn-lt"/>
                <a:ea typeface="+mn-ea"/>
                <a:cs typeface="+mn-cs"/>
              </a:rPr>
              <a:t>Identify three things that you did to meet today’s objective </a:t>
            </a:r>
          </a:p>
          <a:p>
            <a:r>
              <a:rPr lang="en-US" sz="1200" i="1" kern="1200" dirty="0">
                <a:solidFill>
                  <a:schemeClr val="tx1"/>
                </a:solidFill>
                <a:effectLst/>
                <a:latin typeface="+mn-lt"/>
                <a:ea typeface="+mn-ea"/>
                <a:cs typeface="+mn-cs"/>
              </a:rPr>
              <a:t>Share and explain the three things to your partner </a:t>
            </a:r>
          </a:p>
          <a:p>
            <a:endParaRPr lang="en-US" dirty="0"/>
          </a:p>
          <a:p>
            <a:r>
              <a:rPr lang="en-US" sz="1200" kern="1200" dirty="0">
                <a:solidFill>
                  <a:schemeClr val="tx1"/>
                </a:solidFill>
                <a:effectLst/>
                <a:latin typeface="+mn-lt"/>
                <a:ea typeface="+mn-ea"/>
                <a:cs typeface="+mn-cs"/>
              </a:rPr>
              <a:t>Teacher calls on three students and they tell the class what was done today. </a:t>
            </a:r>
            <a:endParaRPr lang="en-US" dirty="0"/>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17</a:t>
            </a:fld>
            <a:endParaRPr lang="en-US"/>
          </a:p>
        </p:txBody>
      </p:sp>
    </p:spTree>
    <p:extLst>
      <p:ext uri="{BB962C8B-B14F-4D97-AF65-F5344CB8AC3E}">
        <p14:creationId xmlns:p14="http://schemas.microsoft.com/office/powerpoint/2010/main" val="1827626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18</a:t>
            </a:fld>
            <a:endParaRPr lang="en-US"/>
          </a:p>
        </p:txBody>
      </p:sp>
    </p:spTree>
    <p:extLst>
      <p:ext uri="{BB962C8B-B14F-4D97-AF65-F5344CB8AC3E}">
        <p14:creationId xmlns:p14="http://schemas.microsoft.com/office/powerpoint/2010/main" val="1196880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 are going to review the Constructive Conversation Skill-­‐‑</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When we create, we say what we notice about something.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19</a:t>
            </a:fld>
            <a:endParaRPr lang="en-US"/>
          </a:p>
        </p:txBody>
      </p:sp>
    </p:spTree>
    <p:extLst>
      <p:ext uri="{BB962C8B-B14F-4D97-AF65-F5344CB8AC3E}">
        <p14:creationId xmlns:p14="http://schemas.microsoft.com/office/powerpoint/2010/main" val="1934311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Let’s review the Conversation Norms Poster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Today, we will focus on: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the language of the skill</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your conversation voice</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**Give examples for both.  Ask for student volunteers to model the two norms.</a:t>
            </a: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20</a:t>
            </a:fld>
            <a:endParaRPr lang="en-US"/>
          </a:p>
        </p:txBody>
      </p:sp>
    </p:spTree>
    <p:extLst>
      <p:ext uri="{BB962C8B-B14F-4D97-AF65-F5344CB8AC3E}">
        <p14:creationId xmlns:p14="http://schemas.microsoft.com/office/powerpoint/2010/main" val="590088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21</a:t>
            </a:fld>
            <a:endParaRPr lang="en-US"/>
          </a:p>
        </p:txBody>
      </p:sp>
    </p:spTree>
    <p:extLst>
      <p:ext uri="{BB962C8B-B14F-4D97-AF65-F5344CB8AC3E}">
        <p14:creationId xmlns:p14="http://schemas.microsoft.com/office/powerpoint/2010/main" val="60852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3</a:t>
            </a:fld>
            <a:endParaRPr lang="en-US"/>
          </a:p>
        </p:txBody>
      </p:sp>
    </p:spTree>
    <p:extLst>
      <p:ext uri="{BB962C8B-B14F-4D97-AF65-F5344CB8AC3E}">
        <p14:creationId xmlns:p14="http://schemas.microsoft.com/office/powerpoint/2010/main" val="290005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Review the hand gesture and phrase for CLARIFY (teacher places his/her hands over eyes and gestures as if “focusing binoculars”).  </a:t>
            </a:r>
          </a:p>
          <a:p>
            <a:endParaRPr lang="en-US" baseline="0" dirty="0"/>
          </a:p>
          <a:p>
            <a:r>
              <a:rPr lang="en-US" baseline="0" dirty="0"/>
              <a:t>We use this gesture to explain  and make an idea clearer.  To help us remember the skill we are practicing we are going to be using a corresponding phrase: “Making our ideas clearer.”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22</a:t>
            </a:fld>
            <a:endParaRPr lang="en-US"/>
          </a:p>
        </p:txBody>
      </p:sp>
    </p:spTree>
    <p:extLst>
      <p:ext uri="{BB962C8B-B14F-4D97-AF65-F5344CB8AC3E}">
        <p14:creationId xmlns:p14="http://schemas.microsoft.com/office/powerpoint/2010/main" val="1851448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23</a:t>
            </a:fld>
            <a:endParaRPr lang="en-US"/>
          </a:p>
        </p:txBody>
      </p:sp>
    </p:spTree>
    <p:extLst>
      <p:ext uri="{BB962C8B-B14F-4D97-AF65-F5344CB8AC3E}">
        <p14:creationId xmlns:p14="http://schemas.microsoft.com/office/powerpoint/2010/main" val="1822551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350432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1690211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27</a:t>
            </a:fld>
            <a:endParaRPr lang="en-US" dirty="0"/>
          </a:p>
        </p:txBody>
      </p:sp>
    </p:spTree>
    <p:extLst>
      <p:ext uri="{BB962C8B-B14F-4D97-AF65-F5344CB8AC3E}">
        <p14:creationId xmlns:p14="http://schemas.microsoft.com/office/powerpoint/2010/main" val="4179187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Understanding the Skill: CREATE and CLARIFY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from Lesson 4.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Model Script</a:t>
            </a:r>
            <a:r>
              <a:rPr lang="en-US" sz="1200" i="1" kern="1200" dirty="0">
                <a:solidFill>
                  <a:schemeClr val="tx1"/>
                </a:solidFill>
                <a:effectLst/>
                <a:latin typeface="+mn-lt"/>
                <a:ea typeface="+mn-ea"/>
                <a:cs typeface="+mn-cs"/>
              </a:rPr>
              <a:t> to find evidence of the skills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and </a:t>
            </a:r>
            <a:r>
              <a:rPr lang="en-US" sz="1200" b="1" i="1"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Are we using the visual text to guide our conversation? Read it to yourself as I read it aloud. Let’s look at the first set of turns.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Example of Think-Aloud: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I notice</a:t>
            </a:r>
            <a:r>
              <a:rPr lang="en-US" sz="1200" kern="1200" dirty="0">
                <a:solidFill>
                  <a:schemeClr val="tx1"/>
                </a:solidFill>
                <a:effectLst/>
                <a:latin typeface="+mn-lt"/>
                <a:ea typeface="+mn-ea"/>
                <a:cs typeface="+mn-cs"/>
              </a:rPr>
              <a:t> people in a place where everything is </a:t>
            </a:r>
            <a:r>
              <a:rPr lang="en-US" sz="1200" b="1" u="sng" kern="1200" dirty="0">
                <a:solidFill>
                  <a:schemeClr val="tx1"/>
                </a:solidFill>
                <a:effectLst/>
                <a:latin typeface="+mn-lt"/>
                <a:ea typeface="+mn-ea"/>
                <a:cs typeface="+mn-cs"/>
              </a:rPr>
              <a:t>destroyed and wrecked.  </a:t>
            </a:r>
            <a:r>
              <a:rPr lang="en-US" sz="1200" b="1" kern="1200" dirty="0">
                <a:solidFill>
                  <a:schemeClr val="tx1"/>
                </a:solidFill>
                <a:effectLst/>
                <a:latin typeface="+mn-lt"/>
                <a:ea typeface="+mn-ea"/>
                <a:cs typeface="+mn-cs"/>
              </a:rPr>
              <a:t>CL</a:t>
            </a:r>
            <a:r>
              <a:rPr lang="en-US" sz="1200" b="1" u="sng" kern="1200" dirty="0">
                <a:solidFill>
                  <a:schemeClr val="tx1"/>
                </a:solidFill>
                <a:effectLst/>
                <a:latin typeface="+mn-lt"/>
                <a:ea typeface="+mn-ea"/>
                <a:cs typeface="+mn-cs"/>
              </a:rPr>
              <a:t> What can you add?</a:t>
            </a:r>
            <a:r>
              <a:rPr lang="en-US" sz="1200" b="1" kern="1200" dirty="0">
                <a:solidFill>
                  <a:schemeClr val="tx1"/>
                </a:solidFill>
                <a:effectLst/>
                <a:latin typeface="+mn-lt"/>
                <a:ea typeface="+mn-ea"/>
                <a:cs typeface="+mn-cs"/>
              </a:rPr>
              <a:t> CL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B:</a:t>
            </a:r>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I notice</a:t>
            </a:r>
            <a:r>
              <a:rPr lang="en-US" sz="1200" kern="1200" dirty="0">
                <a:solidFill>
                  <a:schemeClr val="tx1"/>
                </a:solidFill>
                <a:effectLst/>
                <a:latin typeface="+mn-lt"/>
                <a:ea typeface="+mn-ea"/>
                <a:cs typeface="+mn-cs"/>
              </a:rPr>
              <a:t> a wrecked house. I notice a </a:t>
            </a:r>
            <a:r>
              <a:rPr lang="en-US" sz="1200" b="1" u="sng" kern="1200" dirty="0">
                <a:solidFill>
                  <a:schemeClr val="tx1"/>
                </a:solidFill>
                <a:effectLst/>
                <a:latin typeface="+mn-lt"/>
                <a:ea typeface="+mn-ea"/>
                <a:cs typeface="+mn-cs"/>
              </a:rPr>
              <a:t>man looking in the wrecked house.  Tell me more. </a:t>
            </a:r>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I notice</a:t>
            </a:r>
            <a:r>
              <a:rPr lang="en-US" sz="1200" kern="1200" dirty="0">
                <a:solidFill>
                  <a:schemeClr val="tx1"/>
                </a:solidFill>
                <a:effectLst/>
                <a:latin typeface="+mn-lt"/>
                <a:ea typeface="+mn-ea"/>
                <a:cs typeface="+mn-cs"/>
              </a:rPr>
              <a:t> that the house is </a:t>
            </a:r>
            <a:r>
              <a:rPr lang="en-US" sz="1200" b="1" u="sng" kern="1200" dirty="0">
                <a:solidFill>
                  <a:schemeClr val="tx1"/>
                </a:solidFill>
                <a:effectLst/>
                <a:latin typeface="+mn-lt"/>
                <a:ea typeface="+mn-ea"/>
                <a:cs typeface="+mn-cs"/>
              </a:rPr>
              <a:t>missing a</a:t>
            </a:r>
            <a:r>
              <a:rPr lang="en-US" sz="1200" u="sng"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corner and is leaning over.  </a:t>
            </a:r>
            <a:r>
              <a:rPr lang="en-US" sz="1200" b="1" kern="1200" dirty="0">
                <a:solidFill>
                  <a:schemeClr val="tx1"/>
                </a:solidFill>
                <a:effectLst/>
                <a:latin typeface="+mn-lt"/>
                <a:ea typeface="+mn-ea"/>
                <a:cs typeface="+mn-cs"/>
              </a:rPr>
              <a:t>CL</a:t>
            </a:r>
            <a:r>
              <a:rPr lang="en-US" sz="1200" b="1" u="sng" kern="1200" dirty="0">
                <a:solidFill>
                  <a:schemeClr val="tx1"/>
                </a:solidFill>
                <a:effectLst/>
                <a:latin typeface="+mn-lt"/>
                <a:ea typeface="+mn-ea"/>
                <a:cs typeface="+mn-cs"/>
              </a:rPr>
              <a:t> Tell me more about the man and the wrecked house. </a:t>
            </a:r>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Student A speaks and Student B responds. They are taking turns. Now, let’s look at the language of the skill. Look at Student A’s response. How do I know Student A used the skill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I notice the language of the skill </a:t>
            </a:r>
            <a:r>
              <a:rPr lang="en-US" sz="1200" kern="1200" dirty="0">
                <a:solidFill>
                  <a:schemeClr val="tx1"/>
                </a:solidFill>
                <a:effectLst/>
                <a:latin typeface="+mn-lt"/>
                <a:ea typeface="+mn-ea"/>
                <a:cs typeface="+mn-cs"/>
              </a:rPr>
              <a:t>(underline as noted above).  </a:t>
            </a:r>
            <a:r>
              <a:rPr lang="en-US" sz="1200" i="1" kern="1200" dirty="0">
                <a:solidFill>
                  <a:schemeClr val="tx1"/>
                </a:solidFill>
                <a:effectLst/>
                <a:latin typeface="+mn-lt"/>
                <a:ea typeface="+mn-ea"/>
                <a:cs typeface="+mn-cs"/>
              </a:rPr>
              <a:t>I also notice that Student A is stating what they notice in the visual text. I know this is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so I will label it with </a:t>
            </a:r>
            <a:r>
              <a:rPr lang="en-US" sz="1200" b="1" i="1" kern="1200" dirty="0">
                <a:solidFill>
                  <a:schemeClr val="tx1"/>
                </a:solidFill>
                <a:effectLst/>
                <a:latin typeface="+mn-lt"/>
                <a:ea typeface="+mn-ea"/>
                <a:cs typeface="+mn-cs"/>
              </a:rPr>
              <a:t>CL </a:t>
            </a:r>
            <a:r>
              <a:rPr lang="en-US" sz="1200" kern="1200" dirty="0">
                <a:solidFill>
                  <a:schemeClr val="tx1"/>
                </a:solidFill>
                <a:effectLst/>
                <a:latin typeface="+mn-lt"/>
                <a:ea typeface="+mn-ea"/>
                <a:cs typeface="+mn-cs"/>
              </a:rPr>
              <a:t>(Write CL next to the response.)</a:t>
            </a:r>
            <a:r>
              <a:rPr lang="en-US" sz="1200" i="1" kern="1200" dirty="0">
                <a:solidFill>
                  <a:schemeClr val="tx1"/>
                </a:solidFill>
                <a:effectLst/>
                <a:latin typeface="+mn-lt"/>
                <a:ea typeface="+mn-ea"/>
                <a:cs typeface="+mn-cs"/>
              </a:rPr>
              <a:t>  I also notice that Student B is using the language of the skill to ask a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question to get more details, so I will label it with </a:t>
            </a:r>
            <a:r>
              <a:rPr lang="en-US" sz="1200" b="1" i="1" kern="1200" dirty="0">
                <a:solidFill>
                  <a:schemeClr val="tx1"/>
                </a:solidFill>
                <a:effectLst/>
                <a:latin typeface="+mn-lt"/>
                <a:ea typeface="+mn-ea"/>
                <a:cs typeface="+mn-cs"/>
              </a:rPr>
              <a:t>CL </a:t>
            </a:r>
            <a:r>
              <a:rPr lang="en-US" sz="1200" kern="1200" dirty="0">
                <a:solidFill>
                  <a:schemeClr val="tx1"/>
                </a:solidFill>
                <a:effectLst/>
                <a:latin typeface="+mn-lt"/>
                <a:ea typeface="+mn-ea"/>
                <a:cs typeface="+mn-cs"/>
              </a:rPr>
              <a:t>(Write CL next to the response and underline as noted above).  </a:t>
            </a:r>
            <a:r>
              <a:rPr lang="en-US" sz="1200" i="1" kern="1200" dirty="0">
                <a:solidFill>
                  <a:schemeClr val="tx1"/>
                </a:solidFill>
                <a:effectLst/>
                <a:latin typeface="+mn-lt"/>
                <a:ea typeface="+mn-ea"/>
                <a:cs typeface="+mn-cs"/>
              </a:rPr>
              <a:t>Student A responds with the language of the skill </a:t>
            </a:r>
            <a:r>
              <a:rPr lang="en-US" sz="1200" b="1" i="1" kern="1200" dirty="0">
                <a:solidFill>
                  <a:schemeClr val="tx1"/>
                </a:solidFill>
                <a:effectLst/>
                <a:latin typeface="+mn-lt"/>
                <a:ea typeface="+mn-ea"/>
                <a:cs typeface="+mn-cs"/>
              </a:rPr>
              <a:t>CLARIFY</a:t>
            </a:r>
            <a:r>
              <a:rPr lang="en-US" sz="1200" kern="1200" dirty="0">
                <a:solidFill>
                  <a:schemeClr val="tx1"/>
                </a:solidFill>
                <a:effectLst/>
                <a:latin typeface="+mn-lt"/>
                <a:ea typeface="+mn-ea"/>
                <a:cs typeface="+mn-cs"/>
              </a:rPr>
              <a:t> (underline as noted above)</a:t>
            </a:r>
            <a:r>
              <a:rPr lang="en-US" sz="1200" i="1" kern="1200" dirty="0">
                <a:solidFill>
                  <a:schemeClr val="tx1"/>
                </a:solidFill>
                <a:effectLst/>
                <a:latin typeface="+mn-lt"/>
                <a:ea typeface="+mn-ea"/>
                <a:cs typeface="+mn-cs"/>
              </a:rPr>
              <a:t>.  Also, they add more details -based on what they notice in the visual text and ask a </a:t>
            </a:r>
            <a:r>
              <a:rPr lang="en-US" sz="1200" b="1" i="1"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question. </a:t>
            </a:r>
            <a:r>
              <a:rPr lang="en-US" sz="1200" kern="1200" dirty="0">
                <a:solidFill>
                  <a:schemeClr val="tx1"/>
                </a:solidFill>
                <a:effectLst/>
                <a:latin typeface="+mn-lt"/>
                <a:ea typeface="+mn-ea"/>
                <a:cs typeface="+mn-cs"/>
              </a:rPr>
              <a:t> (underline as noted above)</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prompts student pairs to go through the same process with the rest of the Model Conversation. Students may share their responses in a whole group discussion led by the teacher. </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28</a:t>
            </a:fld>
            <a:endParaRPr lang="en-US" dirty="0"/>
          </a:p>
        </p:txBody>
      </p:sp>
    </p:spTree>
    <p:extLst>
      <p:ext uri="{BB962C8B-B14F-4D97-AF65-F5344CB8AC3E}">
        <p14:creationId xmlns:p14="http://schemas.microsoft.com/office/powerpoint/2010/main" val="1186808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127868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and CLARIFY</a:t>
            </a:r>
          </a:p>
          <a:p>
            <a:pPr marL="171450" indent="-171450">
              <a:buFont typeface="Arial"/>
              <a:buChar char="•"/>
            </a:pPr>
            <a:r>
              <a:rPr lang="en-US" dirty="0">
                <a:solidFill>
                  <a:srgbClr val="FFFF00"/>
                </a:solidFill>
              </a:rPr>
              <a:t>Model</a:t>
            </a:r>
            <a:r>
              <a:rPr lang="en-US" baseline="0" dirty="0">
                <a:solidFill>
                  <a:srgbClr val="FFFF00"/>
                </a:solidFill>
              </a:rPr>
              <a:t> using think time and pointing at key elements of the visual text before reading the script.</a:t>
            </a:r>
          </a:p>
          <a:p>
            <a:r>
              <a:rPr lang="en-US" sz="1200" b="1" kern="1200" dirty="0">
                <a:solidFill>
                  <a:schemeClr val="tx1"/>
                </a:solidFill>
                <a:effectLst/>
                <a:latin typeface="+mn-lt"/>
                <a:ea typeface="+mn-ea"/>
                <a:cs typeface="+mn-cs"/>
              </a:rPr>
              <a:t>Review Non-Model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Non-Model Script</a:t>
            </a:r>
            <a:r>
              <a:rPr lang="en-US" sz="1200" kern="1200" dirty="0">
                <a:solidFill>
                  <a:schemeClr val="tx1"/>
                </a:solidFill>
                <a:effectLst/>
                <a:latin typeface="+mn-lt"/>
                <a:ea typeface="+mn-ea"/>
                <a:cs typeface="+mn-cs"/>
              </a:rPr>
              <a:t> from Lesson 4. </a:t>
            </a:r>
            <a:r>
              <a:rPr lang="en-US"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   </a:t>
            </a:r>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Non-Model Script</a:t>
            </a:r>
            <a:r>
              <a:rPr lang="en-US" sz="1200" i="1" kern="1200" dirty="0">
                <a:solidFill>
                  <a:schemeClr val="tx1"/>
                </a:solidFill>
                <a:effectLst/>
                <a:latin typeface="+mn-lt"/>
                <a:ea typeface="+mn-ea"/>
                <a:cs typeface="+mn-cs"/>
              </a:rPr>
              <a:t>. How can we improve this Constructive Conversation? This was our prompt,</a:t>
            </a:r>
            <a:r>
              <a:rPr lang="en-US" sz="1200" b="1" i="1" kern="1200" dirty="0">
                <a:solidFill>
                  <a:schemeClr val="tx1"/>
                </a:solidFill>
                <a:effectLst/>
                <a:latin typeface="+mn-lt"/>
                <a:ea typeface="+mn-ea"/>
                <a:cs typeface="+mn-cs"/>
              </a:rPr>
              <a:t> “What do you notice in the visual text.  Provide details.”</a:t>
            </a:r>
            <a:r>
              <a:rPr lang="en-US" sz="1200" i="1" kern="1200" dirty="0">
                <a:solidFill>
                  <a:schemeClr val="tx1"/>
                </a:solidFill>
                <a:effectLst/>
                <a:latin typeface="+mn-lt"/>
                <a:ea typeface="+mn-ea"/>
                <a:cs typeface="+mn-cs"/>
              </a:rPr>
              <a:t>   Here’s the visual text. Read it to yourself as I read it aloud. Think about the prompt and the language of the Constructive Conversation skill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Constructive Conversation for the skill of</a:t>
            </a:r>
            <a:r>
              <a:rPr lang="en-US" sz="1200" b="1" kern="1200" dirty="0">
                <a:solidFill>
                  <a:schemeClr val="tx1"/>
                </a:solidFill>
                <a:effectLst/>
                <a:latin typeface="+mn-lt"/>
                <a:ea typeface="+mn-ea"/>
                <a:cs typeface="+mn-cs"/>
              </a:rPr>
              <a:t> CLARIFY.  </a:t>
            </a:r>
            <a:r>
              <a:rPr lang="en-US" sz="1200" kern="1200" dirty="0">
                <a:solidFill>
                  <a:schemeClr val="tx1"/>
                </a:solidFill>
                <a:effectLst/>
                <a:latin typeface="+mn-lt"/>
                <a:ea typeface="+mn-ea"/>
                <a:cs typeface="+mn-cs"/>
              </a:rPr>
              <a:t>See possible responses below.</a:t>
            </a:r>
          </a:p>
          <a:p>
            <a:pPr lvl="0"/>
            <a:r>
              <a:rPr lang="en-US" sz="1200" i="1" kern="1200" dirty="0">
                <a:solidFill>
                  <a:schemeClr val="tx1"/>
                </a:solidFill>
                <a:effectLst/>
                <a:latin typeface="+mn-lt"/>
                <a:ea typeface="+mn-ea"/>
                <a:cs typeface="+mn-cs"/>
              </a:rPr>
              <a:t>No, they did not take turns sharing their ideas because partner A spoke two times in a row, without letting partner B take a turn</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At first, they responded to the prompt, but towards the end they went off topic</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They did not build on each other’s ideas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dirty="0">
                <a:effectLst/>
              </a:rPr>
              <a:t>Teacher along with students will revise the text on chart paper or document reader.</a:t>
            </a:r>
          </a:p>
          <a:p>
            <a:pPr marL="171450" indent="-171450">
              <a:buFont typeface="Arial"/>
              <a:buChar char="•"/>
            </a:pP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31</a:t>
            </a:fld>
            <a:endParaRPr lang="en-US" dirty="0"/>
          </a:p>
        </p:txBody>
      </p:sp>
    </p:spTree>
    <p:extLst>
      <p:ext uri="{BB962C8B-B14F-4D97-AF65-F5344CB8AC3E}">
        <p14:creationId xmlns:p14="http://schemas.microsoft.com/office/powerpoint/2010/main" val="3426660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along with students revise the text on chart paper or document reader. </a:t>
            </a: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a:t>
            </a:r>
            <a:r>
              <a:rPr lang="en-US" sz="1200" i="1" strike="sngStrike" kern="1200" dirty="0">
                <a:solidFill>
                  <a:schemeClr val="tx1"/>
                </a:solidFill>
                <a:effectLst/>
                <a:latin typeface="+mn-lt"/>
                <a:ea typeface="+mn-ea"/>
                <a:cs typeface="+mn-cs"/>
              </a:rPr>
              <a:t>text </a:t>
            </a:r>
            <a:r>
              <a:rPr lang="en-US" sz="1200" i="1" kern="1200" dirty="0">
                <a:solidFill>
                  <a:schemeClr val="tx1"/>
                </a:solidFill>
                <a:effectLst/>
                <a:latin typeface="+mn-lt"/>
                <a:ea typeface="+mn-ea"/>
                <a:cs typeface="+mn-cs"/>
              </a:rPr>
              <a:t>indicates what the teacher should cross out as the text is being revised.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Bold</a:t>
            </a:r>
            <a:r>
              <a:rPr lang="en-US" sz="1200" i="1" kern="1200" dirty="0">
                <a:solidFill>
                  <a:schemeClr val="tx1"/>
                </a:solidFill>
                <a:effectLst/>
                <a:latin typeface="+mn-lt"/>
                <a:ea typeface="+mn-ea"/>
                <a:cs typeface="+mn-cs"/>
              </a:rPr>
              <a:t> indicates language revised.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 that e</a:t>
            </a:r>
            <a:r>
              <a:rPr lang="en-US" sz="1200" kern="1200" dirty="0">
                <a:solidFill>
                  <a:schemeClr val="tx1"/>
                </a:solidFill>
                <a:effectLst/>
                <a:latin typeface="+mn-lt"/>
                <a:ea typeface="+mn-ea"/>
                <a:cs typeface="+mn-cs"/>
              </a:rPr>
              <a:t>verything is destroyed and wrecked.  </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a lady standing.  S</a:t>
            </a:r>
            <a:r>
              <a:rPr lang="en-US" sz="1200" b="1" kern="1200" dirty="0">
                <a:solidFill>
                  <a:schemeClr val="tx1"/>
                </a:solidFill>
                <a:effectLst/>
                <a:latin typeface="+mn-lt"/>
                <a:ea typeface="+mn-ea"/>
                <a:cs typeface="+mn-cs"/>
              </a:rPr>
              <a:t>he has her hands in front of her like she is asking for something</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She is turned toward the house.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a wrecked house. What do you notice?</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 the wrecked house is on its side.</a:t>
            </a:r>
            <a:r>
              <a:rPr lang="en-US" sz="1200" kern="1200" dirty="0">
                <a:solidFill>
                  <a:schemeClr val="tx1"/>
                </a:solidFill>
                <a:effectLst/>
                <a:latin typeface="+mn-lt"/>
                <a:ea typeface="+mn-ea"/>
                <a:cs typeface="+mn-cs"/>
              </a:rPr>
              <a:t> Tell me more </a:t>
            </a:r>
            <a:r>
              <a:rPr lang="en-US" sz="1200" b="1" kern="1200" dirty="0">
                <a:solidFill>
                  <a:schemeClr val="tx1"/>
                </a:solidFill>
                <a:effectLst/>
                <a:latin typeface="+mn-lt"/>
                <a:ea typeface="+mn-ea"/>
                <a:cs typeface="+mn-cs"/>
              </a:rPr>
              <a:t>about the wrecked house.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It </a:t>
            </a:r>
            <a:r>
              <a:rPr lang="en-US" sz="1200" b="1" kern="1200" dirty="0">
                <a:solidFill>
                  <a:schemeClr val="tx1"/>
                </a:solidFill>
                <a:effectLst/>
                <a:latin typeface="+mn-lt"/>
                <a:ea typeface="+mn-ea"/>
                <a:cs typeface="+mn-cs"/>
              </a:rPr>
              <a:t>The house</a:t>
            </a:r>
            <a:r>
              <a:rPr lang="en-US" sz="1200" kern="1200" dirty="0">
                <a:solidFill>
                  <a:schemeClr val="tx1"/>
                </a:solidFill>
                <a:effectLst/>
                <a:latin typeface="+mn-lt"/>
                <a:ea typeface="+mn-ea"/>
                <a:cs typeface="+mn-cs"/>
              </a:rPr>
              <a:t> does not have a roof.  I notice the sky </a:t>
            </a:r>
            <a:r>
              <a:rPr lang="en-US" sz="1200" b="1" kern="1200" dirty="0">
                <a:solidFill>
                  <a:schemeClr val="tx1"/>
                </a:solidFill>
                <a:effectLst/>
                <a:latin typeface="+mn-lt"/>
                <a:ea typeface="+mn-ea"/>
                <a:cs typeface="+mn-cs"/>
              </a:rPr>
              <a:t>through the second story window</a:t>
            </a:r>
            <a:r>
              <a:rPr lang="en-US" sz="1200" kern="1200" dirty="0">
                <a:solidFill>
                  <a:schemeClr val="tx1"/>
                </a:solidFill>
                <a:effectLst/>
                <a:latin typeface="+mn-lt"/>
                <a:ea typeface="+mn-ea"/>
                <a:cs typeface="+mn-cs"/>
              </a:rPr>
              <a:t>.  The house is leaning </a:t>
            </a:r>
            <a:r>
              <a:rPr lang="en-US" sz="1200" b="1" kern="1200" dirty="0">
                <a:solidFill>
                  <a:schemeClr val="tx1"/>
                </a:solidFill>
                <a:effectLst/>
                <a:latin typeface="+mn-lt"/>
                <a:ea typeface="+mn-ea"/>
                <a:cs typeface="+mn-cs"/>
              </a:rPr>
              <a:t>over and is missing a wall</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else can you add about the lady?</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She is leaning over </a:t>
            </a:r>
            <a:r>
              <a:rPr lang="en-US" sz="1200" b="1" kern="1200" dirty="0">
                <a:solidFill>
                  <a:schemeClr val="tx1"/>
                </a:solidFill>
                <a:effectLst/>
                <a:latin typeface="+mn-lt"/>
                <a:ea typeface="+mn-ea"/>
                <a:cs typeface="+mn-cs"/>
              </a:rPr>
              <a:t>towards the house.  It looks like she is looking at the man who is looking inside the house.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 that t</a:t>
            </a:r>
            <a:r>
              <a:rPr lang="en-US" sz="1200" kern="1200" dirty="0">
                <a:solidFill>
                  <a:schemeClr val="tx1"/>
                </a:solidFill>
                <a:effectLst/>
                <a:latin typeface="+mn-lt"/>
                <a:ea typeface="+mn-ea"/>
                <a:cs typeface="+mn-cs"/>
              </a:rPr>
              <a:t>he </a:t>
            </a:r>
            <a:r>
              <a:rPr lang="en-US" sz="1200" b="1" kern="1200" dirty="0">
                <a:solidFill>
                  <a:schemeClr val="tx1"/>
                </a:solidFill>
                <a:effectLst/>
                <a:latin typeface="+mn-lt"/>
                <a:ea typeface="+mn-ea"/>
                <a:cs typeface="+mn-cs"/>
              </a:rPr>
              <a:t>girl is pulling the </a:t>
            </a:r>
            <a:r>
              <a:rPr lang="en-US" sz="1200" kern="1200" dirty="0">
                <a:solidFill>
                  <a:schemeClr val="tx1"/>
                </a:solidFill>
                <a:effectLst/>
                <a:latin typeface="+mn-lt"/>
                <a:ea typeface="+mn-ea"/>
                <a:cs typeface="+mn-cs"/>
              </a:rPr>
              <a:t>baby </a:t>
            </a:r>
            <a:r>
              <a:rPr lang="en-US" sz="1200" b="1" kern="1200" dirty="0">
                <a:solidFill>
                  <a:schemeClr val="tx1"/>
                </a:solidFill>
                <a:effectLst/>
                <a:latin typeface="+mn-lt"/>
                <a:ea typeface="+mn-ea"/>
                <a:cs typeface="+mn-cs"/>
              </a:rPr>
              <a:t>from</a:t>
            </a:r>
            <a:r>
              <a:rPr lang="en-US" sz="1200" kern="1200" dirty="0">
                <a:solidFill>
                  <a:schemeClr val="tx1"/>
                </a:solidFill>
                <a:effectLst/>
                <a:latin typeface="+mn-lt"/>
                <a:ea typeface="+mn-ea"/>
                <a:cs typeface="+mn-cs"/>
              </a:rPr>
              <a:t> </a:t>
            </a:r>
            <a:r>
              <a:rPr lang="en-US" sz="1200" strike="sngStrike" kern="1200" dirty="0">
                <a:solidFill>
                  <a:schemeClr val="tx1"/>
                </a:solidFill>
                <a:effectLst/>
                <a:latin typeface="+mn-lt"/>
                <a:ea typeface="+mn-ea"/>
                <a:cs typeface="+mn-cs"/>
              </a:rPr>
              <a:t>is in </a:t>
            </a:r>
            <a:r>
              <a:rPr lang="en-US" sz="1200" kern="1200" dirty="0">
                <a:solidFill>
                  <a:schemeClr val="tx1"/>
                </a:solidFill>
                <a:effectLst/>
                <a:latin typeface="+mn-lt"/>
                <a:ea typeface="+mn-ea"/>
                <a:cs typeface="+mn-cs"/>
              </a:rPr>
              <a:t>the dirt. What do you notice </a:t>
            </a:r>
            <a:r>
              <a:rPr lang="en-US" sz="1200" b="1" kern="1200" dirty="0">
                <a:solidFill>
                  <a:schemeClr val="tx1"/>
                </a:solidFill>
                <a:effectLst/>
                <a:latin typeface="+mn-lt"/>
                <a:ea typeface="+mn-ea"/>
                <a:cs typeface="+mn-cs"/>
              </a:rPr>
              <a:t>about the car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a:t>
            </a:r>
            <a:r>
              <a:rPr lang="en-US" sz="1200" strike="sngStrike" kern="1200" dirty="0">
                <a:solidFill>
                  <a:schemeClr val="tx1"/>
                </a:solidFill>
                <a:effectLst/>
                <a:latin typeface="+mn-lt"/>
                <a:ea typeface="+mn-ea"/>
                <a:cs typeface="+mn-cs"/>
              </a:rPr>
              <a:t> an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that the </a:t>
            </a:r>
            <a:r>
              <a:rPr lang="en-US" sz="1200" kern="1200" dirty="0">
                <a:solidFill>
                  <a:schemeClr val="tx1"/>
                </a:solidFill>
                <a:effectLst/>
                <a:latin typeface="+mn-lt"/>
                <a:ea typeface="+mn-ea"/>
                <a:cs typeface="+mn-cs"/>
              </a:rPr>
              <a:t>old car </a:t>
            </a:r>
            <a:r>
              <a:rPr lang="en-US" sz="1200" b="1" kern="1200" dirty="0">
                <a:solidFill>
                  <a:schemeClr val="tx1"/>
                </a:solidFill>
                <a:effectLst/>
                <a:latin typeface="+mn-lt"/>
                <a:ea typeface="+mn-ea"/>
                <a:cs typeface="+mn-cs"/>
              </a:rPr>
              <a:t>has its hood open</a:t>
            </a:r>
            <a:r>
              <a:rPr lang="en-US" sz="1200" kern="1200" dirty="0">
                <a:solidFill>
                  <a:schemeClr val="tx1"/>
                </a:solidFill>
                <a:effectLst/>
                <a:latin typeface="+mn-lt"/>
                <a:ea typeface="+mn-ea"/>
                <a:cs typeface="+mn-cs"/>
              </a:rPr>
              <a:t>.  There is a board </a:t>
            </a:r>
            <a:r>
              <a:rPr lang="en-US" sz="1200" b="1" kern="1200" dirty="0">
                <a:solidFill>
                  <a:schemeClr val="tx1"/>
                </a:solidFill>
                <a:effectLst/>
                <a:latin typeface="+mn-lt"/>
                <a:ea typeface="+mn-ea"/>
                <a:cs typeface="+mn-cs"/>
              </a:rPr>
              <a:t>on top of it.  It is under a dead tree.</a:t>
            </a:r>
            <a:r>
              <a:rPr lang="en-US" sz="1200" kern="1200" dirty="0">
                <a:solidFill>
                  <a:schemeClr val="tx1"/>
                </a:solidFill>
                <a:effectLst/>
                <a:latin typeface="+mn-lt"/>
                <a:ea typeface="+mn-ea"/>
                <a:cs typeface="+mn-cs"/>
              </a:rPr>
              <a:t>  There is a pipe </a:t>
            </a:r>
            <a:r>
              <a:rPr lang="en-US" sz="1200" b="1" kern="1200" dirty="0">
                <a:solidFill>
                  <a:schemeClr val="tx1"/>
                </a:solidFill>
                <a:effectLst/>
                <a:latin typeface="+mn-lt"/>
                <a:ea typeface="+mn-ea"/>
                <a:cs typeface="+mn-cs"/>
              </a:rPr>
              <a:t>hanging from the tree</a:t>
            </a:r>
            <a:r>
              <a:rPr lang="en-US" sz="1200" kern="1200" dirty="0">
                <a:solidFill>
                  <a:schemeClr val="tx1"/>
                </a:solidFill>
                <a:effectLst/>
                <a:latin typeface="+mn-lt"/>
                <a:ea typeface="+mn-ea"/>
                <a:cs typeface="+mn-cs"/>
              </a:rPr>
              <a:t>.  There is a suitcase </a:t>
            </a:r>
            <a:r>
              <a:rPr lang="en-US" sz="1200" b="1" kern="1200" dirty="0">
                <a:solidFill>
                  <a:schemeClr val="tx1"/>
                </a:solidFill>
                <a:effectLst/>
                <a:latin typeface="+mn-lt"/>
                <a:ea typeface="+mn-ea"/>
                <a:cs typeface="+mn-cs"/>
              </a:rPr>
              <a:t>under the tree.</a:t>
            </a:r>
            <a:r>
              <a:rPr lang="en-US" sz="1200" kern="1200" dirty="0">
                <a:solidFill>
                  <a:schemeClr val="tx1"/>
                </a:solidFill>
                <a:effectLst/>
                <a:latin typeface="+mn-lt"/>
                <a:ea typeface="+mn-ea"/>
                <a:cs typeface="+mn-cs"/>
              </a:rPr>
              <a:t> What do you notice?</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a puddle </a:t>
            </a:r>
            <a:r>
              <a:rPr lang="en-US" sz="1200" b="1" kern="1200" dirty="0">
                <a:solidFill>
                  <a:schemeClr val="tx1"/>
                </a:solidFill>
                <a:effectLst/>
                <a:latin typeface="+mn-lt"/>
                <a:ea typeface="+mn-ea"/>
                <a:cs typeface="+mn-cs"/>
              </a:rPr>
              <a:t>in cracked mud.  </a:t>
            </a:r>
            <a:r>
              <a:rPr lang="en-US" sz="1200" kern="1200" dirty="0">
                <a:solidFill>
                  <a:schemeClr val="tx1"/>
                </a:solidFill>
                <a:effectLst/>
                <a:latin typeface="+mn-lt"/>
                <a:ea typeface="+mn-ea"/>
                <a:cs typeface="+mn-cs"/>
              </a:rPr>
              <a:t>Around the houses, it looks like a desert </a:t>
            </a:r>
            <a:r>
              <a:rPr lang="en-US" sz="1200" b="1" kern="1200" dirty="0">
                <a:solidFill>
                  <a:schemeClr val="tx1"/>
                </a:solidFill>
                <a:effectLst/>
                <a:latin typeface="+mn-lt"/>
                <a:ea typeface="+mn-ea"/>
                <a:cs typeface="+mn-cs"/>
              </a:rPr>
              <a:t>with yellow and brown mud everywhere and no trees</a:t>
            </a:r>
            <a:r>
              <a:rPr lang="en-US" sz="1200" kern="1200" dirty="0">
                <a:solidFill>
                  <a:schemeClr val="tx1"/>
                </a:solidFill>
                <a:effectLst/>
                <a:latin typeface="+mn-lt"/>
                <a:ea typeface="+mn-ea"/>
                <a:cs typeface="+mn-cs"/>
              </a:rPr>
              <a:t>. What do you notice?</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 that the people are in a place where e</a:t>
            </a:r>
            <a:r>
              <a:rPr lang="en-US" sz="1200" kern="1200" dirty="0">
                <a:solidFill>
                  <a:schemeClr val="tx1"/>
                </a:solidFill>
                <a:effectLst/>
                <a:latin typeface="+mn-lt"/>
                <a:ea typeface="+mn-ea"/>
                <a:cs typeface="+mn-cs"/>
              </a:rPr>
              <a:t>verything is thrown around and destroyed and wrecked.   </a:t>
            </a:r>
          </a:p>
          <a:p>
            <a:r>
              <a:rPr lang="en-US" sz="1200" kern="1200" dirty="0">
                <a:solidFill>
                  <a:schemeClr val="tx1"/>
                </a:solidFill>
                <a:effectLst/>
                <a:latin typeface="+mn-lt"/>
                <a:ea typeface="+mn-ea"/>
                <a:cs typeface="+mn-cs"/>
              </a:rPr>
              <a:t> </a:t>
            </a:r>
          </a:p>
          <a:p>
            <a:pPr lvl="0" fontAlgn="base"/>
            <a:r>
              <a:rPr lang="en-US" sz="1200" kern="1200" dirty="0">
                <a:solidFill>
                  <a:schemeClr val="tx1"/>
                </a:solidFill>
                <a:effectLst/>
                <a:latin typeface="+mn-lt"/>
                <a:ea typeface="+mn-ea"/>
                <a:cs typeface="+mn-cs"/>
              </a:rPr>
              <a:t>Refer to class revised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have pairs read.</a:t>
            </a:r>
          </a:p>
          <a:p>
            <a:r>
              <a:rPr lang="en-US" sz="1200" kern="1200" dirty="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32</a:t>
            </a:fld>
            <a:endParaRPr lang="en-US"/>
          </a:p>
        </p:txBody>
      </p:sp>
    </p:spTree>
    <p:extLst>
      <p:ext uri="{BB962C8B-B14F-4D97-AF65-F5344CB8AC3E}">
        <p14:creationId xmlns:p14="http://schemas.microsoft.com/office/powerpoint/2010/main" val="1266473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1319644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focus today is: </a:t>
            </a:r>
          </a:p>
          <a:p>
            <a:r>
              <a:rPr lang="en-US" sz="1200" kern="1200" baseline="0" dirty="0">
                <a:solidFill>
                  <a:schemeClr val="tx1"/>
                </a:solidFill>
                <a:effectLst/>
                <a:latin typeface="+mn-lt"/>
                <a:ea typeface="+mn-ea"/>
                <a:cs typeface="+mn-cs"/>
              </a:rPr>
              <a:t>Use your think time</a:t>
            </a:r>
          </a:p>
          <a:p>
            <a:r>
              <a:rPr lang="en-US" sz="1200" kern="1200" baseline="0" dirty="0">
                <a:solidFill>
                  <a:schemeClr val="tx1"/>
                </a:solidFill>
                <a:effectLst/>
                <a:latin typeface="+mn-lt"/>
                <a:ea typeface="+mn-ea"/>
                <a:cs typeface="+mn-cs"/>
              </a:rPr>
              <a:t>Use the language of the skill</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4</a:t>
            </a:fld>
            <a:endParaRPr lang="en-US"/>
          </a:p>
        </p:txBody>
      </p:sp>
    </p:spTree>
    <p:extLst>
      <p:ext uri="{BB962C8B-B14F-4D97-AF65-F5344CB8AC3E}">
        <p14:creationId xmlns:p14="http://schemas.microsoft.com/office/powerpoint/2010/main" val="829183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34</a:t>
            </a:fld>
            <a:endParaRPr lang="en-US"/>
          </a:p>
        </p:txBody>
      </p:sp>
    </p:spTree>
    <p:extLst>
      <p:ext uri="{BB962C8B-B14F-4D97-AF65-F5344CB8AC3E}">
        <p14:creationId xmlns:p14="http://schemas.microsoft.com/office/powerpoint/2010/main" val="2576852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revised a </a:t>
            </a:r>
            <a:r>
              <a:rPr lang="en-US" sz="1200" b="1" i="1" kern="1200" dirty="0">
                <a:solidFill>
                  <a:schemeClr val="tx1"/>
                </a:solidFill>
                <a:effectLst/>
                <a:latin typeface="+mn-lt"/>
                <a:ea typeface="+mn-ea"/>
                <a:cs typeface="+mn-cs"/>
              </a:rPr>
              <a:t>CLARIFY Non-­‐‑Model </a:t>
            </a:r>
            <a:r>
              <a:rPr lang="en-US" sz="1200" i="1" kern="1200" dirty="0">
                <a:solidFill>
                  <a:schemeClr val="tx1"/>
                </a:solidFill>
                <a:effectLst/>
                <a:latin typeface="+mn-lt"/>
                <a:ea typeface="+mn-ea"/>
                <a:cs typeface="+mn-cs"/>
              </a:rPr>
              <a:t>Constructive Conversation. We took turns and shared ideas based on a visual text. </a:t>
            </a:r>
            <a:endParaRPr lang="en-US" dirty="0"/>
          </a:p>
          <a:p>
            <a:r>
              <a:rPr lang="en-US" sz="1200" kern="1200" dirty="0">
                <a:solidFill>
                  <a:schemeClr val="tx1"/>
                </a:solidFill>
                <a:effectLst/>
                <a:latin typeface="+mn-lt"/>
                <a:ea typeface="+mn-ea"/>
                <a:cs typeface="+mn-cs"/>
              </a:rPr>
              <a:t>Teacher asks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the language of the skill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your conversation voice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Identify three things that you did to meet today’s objective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Share and explain the three things to your partner </a:t>
            </a:r>
            <a:endParaRPr lang="en-US" dirty="0">
              <a:effectLst/>
            </a:endParaRPr>
          </a:p>
          <a:p>
            <a:r>
              <a:rPr lang="en-US" sz="1200" kern="1200" dirty="0">
                <a:solidFill>
                  <a:schemeClr val="tx1"/>
                </a:solidFill>
                <a:effectLst/>
                <a:latin typeface="+mn-lt"/>
                <a:ea typeface="+mn-ea"/>
                <a:cs typeface="+mn-cs"/>
              </a:rPr>
              <a:t>Teacher calls on three students and they tell the class what was done today.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35</a:t>
            </a:fld>
            <a:endParaRPr lang="en-US"/>
          </a:p>
        </p:txBody>
      </p:sp>
    </p:spTree>
    <p:extLst>
      <p:ext uri="{BB962C8B-B14F-4D97-AF65-F5344CB8AC3E}">
        <p14:creationId xmlns:p14="http://schemas.microsoft.com/office/powerpoint/2010/main" val="95504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37</a:t>
            </a:fld>
            <a:endParaRPr lang="en-US"/>
          </a:p>
        </p:txBody>
      </p:sp>
    </p:spTree>
    <p:extLst>
      <p:ext uri="{BB962C8B-B14F-4D97-AF65-F5344CB8AC3E}">
        <p14:creationId xmlns:p14="http://schemas.microsoft.com/office/powerpoint/2010/main" val="1200522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we are going to practice the Constructive Conversation</a:t>
            </a:r>
            <a:r>
              <a:rPr lang="en-US" sz="1200" baseline="0" dirty="0"/>
              <a:t> Skill CREATE.  When we observe or read something new we have many thoughts and ideas.  As we engage in a CREATE conversation, our job as speakers is to create and take ownership of our ideas.  As listeners our role is to value and foster them same or different ideas we hear.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38</a:t>
            </a:fld>
            <a:endParaRPr lang="en-US"/>
          </a:p>
        </p:txBody>
      </p:sp>
    </p:spTree>
    <p:extLst>
      <p:ext uri="{BB962C8B-B14F-4D97-AF65-F5344CB8AC3E}">
        <p14:creationId xmlns:p14="http://schemas.microsoft.com/office/powerpoint/2010/main" val="1185506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Let’s chorally read the </a:t>
            </a:r>
            <a:r>
              <a:rPr lang="en-US" sz="1200" b="1" kern="1200" dirty="0">
                <a:solidFill>
                  <a:schemeClr val="tx1"/>
                </a:solidFill>
                <a:effectLst/>
                <a:latin typeface="+mn-lt"/>
                <a:ea typeface="+mn-ea"/>
                <a:cs typeface="+mn-cs"/>
              </a:rPr>
              <a:t>Conversation Norms Poster</a:t>
            </a:r>
            <a:r>
              <a:rPr lang="en-US" sz="1200" i="1" kern="1200" dirty="0">
                <a:solidFill>
                  <a:schemeClr val="tx1"/>
                </a:solidFill>
                <a:effectLst/>
                <a:latin typeface="+mn-lt"/>
                <a:ea typeface="+mn-ea"/>
                <a:cs typeface="+mn-cs"/>
              </a:rPr>
              <a:t>. </a:t>
            </a:r>
          </a:p>
          <a:p>
            <a:endParaRPr lang="en-US" dirty="0"/>
          </a:p>
          <a:p>
            <a:r>
              <a:rPr lang="en-US" sz="1200" b="1" i="1" kern="1200" dirty="0">
                <a:solidFill>
                  <a:schemeClr val="tx1"/>
                </a:solidFill>
                <a:effectLst/>
                <a:latin typeface="+mn-lt"/>
                <a:ea typeface="+mn-ea"/>
                <a:cs typeface="+mn-cs"/>
              </a:rPr>
              <a:t>Use your think time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the language of the skill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your conversation voice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Listen respectfully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Take turns and build on each other’s ideas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will focus on: </a:t>
            </a:r>
            <a:endParaRPr lang="en-US" dirty="0"/>
          </a:p>
          <a:p>
            <a:r>
              <a:rPr lang="en-US" sz="1200" i="1" kern="1200" dirty="0">
                <a:solidFill>
                  <a:schemeClr val="tx1"/>
                </a:solidFill>
                <a:effectLst/>
                <a:latin typeface="+mn-lt"/>
                <a:ea typeface="+mn-ea"/>
                <a:cs typeface="+mn-cs"/>
              </a:rPr>
              <a:t>Listen respectfully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Take turns and build on each other’s ideas </a:t>
            </a:r>
            <a:endParaRPr lang="en-US" sz="1200" kern="1200" dirty="0">
              <a:solidFill>
                <a:schemeClr val="tx1"/>
              </a:solidFill>
              <a:effectLst/>
              <a:latin typeface="+mn-lt"/>
              <a:ea typeface="+mn-ea"/>
              <a:cs typeface="+mn-cs"/>
            </a:endParaRP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39</a:t>
            </a:fld>
            <a:endParaRPr lang="en-US"/>
          </a:p>
        </p:txBody>
      </p:sp>
    </p:spTree>
    <p:extLst>
      <p:ext uri="{BB962C8B-B14F-4D97-AF65-F5344CB8AC3E}">
        <p14:creationId xmlns:p14="http://schemas.microsoft.com/office/powerpoint/2010/main" val="111921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40</a:t>
            </a:fld>
            <a:endParaRPr lang="en-US"/>
          </a:p>
        </p:txBody>
      </p:sp>
    </p:spTree>
    <p:extLst>
      <p:ext uri="{BB962C8B-B14F-4D97-AF65-F5344CB8AC3E}">
        <p14:creationId xmlns:p14="http://schemas.microsoft.com/office/powerpoint/2010/main" val="3056844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317642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43</a:t>
            </a:fld>
            <a:endParaRPr lang="en-US"/>
          </a:p>
        </p:txBody>
      </p:sp>
    </p:spTree>
    <p:extLst>
      <p:ext uri="{BB962C8B-B14F-4D97-AF65-F5344CB8AC3E}">
        <p14:creationId xmlns:p14="http://schemas.microsoft.com/office/powerpoint/2010/main" val="20154733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44</a:t>
            </a:fld>
            <a:endParaRPr lang="en-US" dirty="0"/>
          </a:p>
        </p:txBody>
      </p:sp>
    </p:spTree>
    <p:extLst>
      <p:ext uri="{BB962C8B-B14F-4D97-AF65-F5344CB8AC3E}">
        <p14:creationId xmlns:p14="http://schemas.microsoft.com/office/powerpoint/2010/main" val="6934337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46</a:t>
            </a:fld>
            <a:endParaRPr lang="en-US"/>
          </a:p>
        </p:txBody>
      </p:sp>
    </p:spTree>
    <p:extLst>
      <p:ext uri="{BB962C8B-B14F-4D97-AF65-F5344CB8AC3E}">
        <p14:creationId xmlns:p14="http://schemas.microsoft.com/office/powerpoint/2010/main" val="2076240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5</a:t>
            </a:fld>
            <a:endParaRPr lang="en-US"/>
          </a:p>
        </p:txBody>
      </p:sp>
    </p:spTree>
    <p:extLst>
      <p:ext uri="{BB962C8B-B14F-4D97-AF65-F5344CB8AC3E}">
        <p14:creationId xmlns:p14="http://schemas.microsoft.com/office/powerpoint/2010/main" val="722056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47</a:t>
            </a:fld>
            <a:endParaRPr lang="en-US" dirty="0"/>
          </a:p>
        </p:txBody>
      </p:sp>
    </p:spTree>
    <p:extLst>
      <p:ext uri="{BB962C8B-B14F-4D97-AF65-F5344CB8AC3E}">
        <p14:creationId xmlns:p14="http://schemas.microsoft.com/office/powerpoint/2010/main" val="41298085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dirty="0"/>
          </a:p>
        </p:txBody>
      </p:sp>
    </p:spTree>
    <p:extLst>
      <p:ext uri="{BB962C8B-B14F-4D97-AF65-F5344CB8AC3E}">
        <p14:creationId xmlns:p14="http://schemas.microsoft.com/office/powerpoint/2010/main" val="13409462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669324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50</a:t>
            </a:fld>
            <a:endParaRPr lang="en-US"/>
          </a:p>
        </p:txBody>
      </p:sp>
    </p:spTree>
    <p:extLst>
      <p:ext uri="{BB962C8B-B14F-4D97-AF65-F5344CB8AC3E}">
        <p14:creationId xmlns:p14="http://schemas.microsoft.com/office/powerpoint/2010/main" val="17420468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models creating a Constructive Conversation Poster.  This slide is a resource.  Teacher elicits student responses to help student develop a poster that illustrates their understanding of the CLARIFY skill and conversation norms. </a:t>
            </a:r>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51</a:t>
            </a:fld>
            <a:endParaRPr lang="en-US"/>
          </a:p>
        </p:txBody>
      </p:sp>
    </p:spTree>
    <p:extLst>
      <p:ext uri="{BB962C8B-B14F-4D97-AF65-F5344CB8AC3E}">
        <p14:creationId xmlns:p14="http://schemas.microsoft.com/office/powerpoint/2010/main" val="5345452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will review the Constructive Conversation</a:t>
            </a:r>
            <a:r>
              <a:rPr lang="en-US" baseline="0" dirty="0"/>
              <a:t> Skill CLARIFY</a:t>
            </a:r>
          </a:p>
          <a:p>
            <a:r>
              <a:rPr lang="en-US" baseline="0" dirty="0"/>
              <a:t>Students will self-assess answering the prompt</a:t>
            </a:r>
          </a:p>
          <a:p>
            <a:endParaRPr lang="en-US" baseline="0" dirty="0"/>
          </a:p>
          <a:p>
            <a:r>
              <a:rPr lang="en-US" baseline="0" dirty="0"/>
              <a:t>Teacher may select a conversation pair to share out.</a:t>
            </a:r>
          </a:p>
          <a:p>
            <a:r>
              <a:rPr lang="en-US" baseline="0" dirty="0"/>
              <a:t>EXAMPLE: </a:t>
            </a:r>
          </a:p>
          <a:p>
            <a:r>
              <a:rPr lang="en-US" baseline="0" dirty="0"/>
              <a:t>Student: I rated myself a 3 because…</a:t>
            </a:r>
          </a:p>
          <a:p>
            <a:r>
              <a:rPr lang="en-US" baseline="0" dirty="0"/>
              <a:t>Teacher: What can you do to move to a 4?</a:t>
            </a:r>
            <a:endParaRPr lang="en-US" dirty="0"/>
          </a:p>
        </p:txBody>
      </p:sp>
      <p:sp>
        <p:nvSpPr>
          <p:cNvPr id="4" name="Slide Number Placeholder 3"/>
          <p:cNvSpPr>
            <a:spLocks noGrp="1"/>
          </p:cNvSpPr>
          <p:nvPr>
            <p:ph type="sldNum" sz="quarter" idx="10"/>
          </p:nvPr>
        </p:nvSpPr>
        <p:spPr/>
        <p:txBody>
          <a:bodyPr/>
          <a:lstStyle/>
          <a:p>
            <a:fld id="{8C84BB4E-1A06-6543-9CFD-082A6388932A}" type="slidenum">
              <a:rPr lang="en-US" smtClean="0"/>
              <a:t>52</a:t>
            </a:fld>
            <a:endParaRPr lang="en-US"/>
          </a:p>
        </p:txBody>
      </p:sp>
    </p:spTree>
    <p:extLst>
      <p:ext uri="{BB962C8B-B14F-4D97-AF65-F5344CB8AC3E}">
        <p14:creationId xmlns:p14="http://schemas.microsoft.com/office/powerpoint/2010/main" val="20494622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54</a:t>
            </a:fld>
            <a:endParaRPr lang="en-US"/>
          </a:p>
        </p:txBody>
      </p:sp>
    </p:spTree>
    <p:extLst>
      <p:ext uri="{BB962C8B-B14F-4D97-AF65-F5344CB8AC3E}">
        <p14:creationId xmlns:p14="http://schemas.microsoft.com/office/powerpoint/2010/main" val="3511386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a:t>
            </a:r>
            <a:r>
              <a:rPr lang="en-US" baseline="0" dirty="0"/>
              <a:t> hand gesture for CLARIFY (teacher places his/her hands over eyes and gestures as if “focusing binoculars”).  </a:t>
            </a:r>
          </a:p>
          <a:p>
            <a:endParaRPr lang="en-US" baseline="0" dirty="0"/>
          </a:p>
          <a:p>
            <a:r>
              <a:rPr lang="en-US" baseline="0" dirty="0"/>
              <a:t>We use this gesture to explain  and make an idea clearer.  To help us remember the skill we are practicing we are going to be using a corresponding phrase: “Making our ideas clearer.”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6</a:t>
            </a:fld>
            <a:endParaRPr lang="en-US"/>
          </a:p>
        </p:txBody>
      </p:sp>
    </p:spTree>
    <p:extLst>
      <p:ext uri="{BB962C8B-B14F-4D97-AF65-F5344CB8AC3E}">
        <p14:creationId xmlns:p14="http://schemas.microsoft.com/office/powerpoint/2010/main" val="130492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7</a:t>
            </a:fld>
            <a:endParaRPr lang="en-US"/>
          </a:p>
        </p:txBody>
      </p:sp>
    </p:spTree>
    <p:extLst>
      <p:ext uri="{BB962C8B-B14F-4D97-AF65-F5344CB8AC3E}">
        <p14:creationId xmlns:p14="http://schemas.microsoft.com/office/powerpoint/2010/main" val="726918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1237589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endParaRPr lang="en-US" dirty="0">
              <a:effectLst/>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1724869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10</a:t>
            </a:fld>
            <a:endParaRPr lang="en-US" dirty="0"/>
          </a:p>
        </p:txBody>
      </p:sp>
    </p:spTree>
    <p:extLst>
      <p:ext uri="{BB962C8B-B14F-4D97-AF65-F5344CB8AC3E}">
        <p14:creationId xmlns:p14="http://schemas.microsoft.com/office/powerpoint/2010/main" val="1465858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5078C9-5EB2-914F-AD2A-D4E3E7C95DE0}" type="datetimeFigureOut">
              <a:rPr lang="en-US" smtClean="0"/>
              <a:t>9/16/19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06A41C-E959-EE4A-B1D4-66320253505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85078C9-5EB2-914F-AD2A-D4E3E7C95DE0}" type="datetimeFigureOut">
              <a:rPr lang="en-US" smtClean="0"/>
              <a:t>9/16/19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006A41C-E959-EE4A-B1D4-663202535056}"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0244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jp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14.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3.jpg"/><Relationship Id="rId7"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jpg"/><Relationship Id="rId5" Type="http://schemas.openxmlformats.org/officeDocument/2006/relationships/image" Target="../media/image18.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jpg"/><Relationship Id="rId5" Type="http://schemas.openxmlformats.org/officeDocument/2006/relationships/image" Target="../media/image18.pn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1.jpg"/><Relationship Id="rId5" Type="http://schemas.openxmlformats.org/officeDocument/2006/relationships/image" Target="../media/image18.png"/><Relationship Id="rId4"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1.jpg"/><Relationship Id="rId5" Type="http://schemas.openxmlformats.org/officeDocument/2006/relationships/image" Target="../media/image18.png"/><Relationship Id="rId4"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4.em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14.pn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3.jpg"/><Relationship Id="rId7" Type="http://schemas.openxmlformats.org/officeDocument/2006/relationships/image" Target="../media/image16.emf"/><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5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jpg"/><Relationship Id="rId5" Type="http://schemas.openxmlformats.org/officeDocument/2006/relationships/image" Target="../media/image1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593" y="219456"/>
            <a:ext cx="7543800" cy="1143000"/>
          </a:xfrm>
        </p:spPr>
        <p:txBody>
          <a:bodyPr>
            <a:normAutofit/>
          </a:bodyPr>
          <a:lstStyle/>
          <a:p>
            <a:pPr algn="ctr"/>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5</a:t>
            </a:r>
            <a:r>
              <a:rPr lang="en-US" sz="4800" baseline="30000" dirty="0">
                <a:solidFill>
                  <a:schemeClr val="tx1"/>
                </a:solidFill>
              </a:rPr>
              <a:t>th</a:t>
            </a:r>
            <a:r>
              <a:rPr lang="en-US" sz="4800" dirty="0">
                <a:solidFill>
                  <a:schemeClr val="tx1"/>
                </a:solidFill>
              </a:rPr>
              <a:t> Grade</a:t>
            </a:r>
          </a:p>
          <a:p>
            <a:r>
              <a:rPr lang="en-US" sz="4800" dirty="0">
                <a:solidFill>
                  <a:schemeClr val="tx1"/>
                </a:solidFill>
              </a:rPr>
              <a:t>Lesson 4</a:t>
            </a:r>
          </a:p>
        </p:txBody>
      </p:sp>
      <p:pic>
        <p:nvPicPr>
          <p:cNvPr id="4" name="Picture 3"/>
          <p:cNvPicPr>
            <a:picLocks noChangeAspect="1"/>
          </p:cNvPicPr>
          <p:nvPr/>
        </p:nvPicPr>
        <p:blipFill>
          <a:blip r:embed="rId2"/>
          <a:stretch>
            <a:fillRect/>
          </a:stretch>
        </p:blipFill>
        <p:spPr>
          <a:xfrm>
            <a:off x="7047406" y="4536948"/>
            <a:ext cx="1221987" cy="1192182"/>
          </a:xfrm>
          <a:prstGeom prst="rect">
            <a:avLst/>
          </a:prstGeom>
        </p:spPr>
      </p:pic>
      <p:pic>
        <p:nvPicPr>
          <p:cNvPr id="7" name="Picture 6" descr="Description: LAUSD"/>
          <p:cNvPicPr/>
          <p:nvPr/>
        </p:nvPicPr>
        <p:blipFill>
          <a:blip r:embed="rId3">
            <a:extLst>
              <a:ext uri="{28A0092B-C50C-407E-A947-70E740481C1C}">
                <a14:useLocalDpi xmlns:a14="http://schemas.microsoft.com/office/drawing/2010/main" val="0"/>
              </a:ext>
            </a:extLst>
          </a:blip>
          <a:srcRect/>
          <a:stretch>
            <a:fillRect/>
          </a:stretch>
        </p:blipFill>
        <p:spPr bwMode="auto">
          <a:xfrm>
            <a:off x="3861665" y="4678030"/>
            <a:ext cx="1176216" cy="1143001"/>
          </a:xfrm>
          <a:prstGeom prst="rect">
            <a:avLst/>
          </a:prstGeom>
          <a:noFill/>
          <a:ln>
            <a:noFill/>
          </a:ln>
        </p:spPr>
      </p:pic>
      <p:pic>
        <p:nvPicPr>
          <p:cNvPr id="8" name="Picture 7" descr="A close up of a sign&#10;&#10;Description automatically generated">
            <a:extLst>
              <a:ext uri="{FF2B5EF4-FFF2-40B4-BE49-F238E27FC236}">
                <a16:creationId xmlns:a16="http://schemas.microsoft.com/office/drawing/2014/main" id="{FC9AE988-1A33-DE47-BD83-DA584806ED4F}"/>
              </a:ext>
            </a:extLst>
          </p:cNvPr>
          <p:cNvPicPr>
            <a:picLocks noChangeAspect="1"/>
          </p:cNvPicPr>
          <p:nvPr/>
        </p:nvPicPr>
        <p:blipFill>
          <a:blip r:embed="rId4"/>
          <a:stretch>
            <a:fillRect/>
          </a:stretch>
        </p:blipFill>
        <p:spPr>
          <a:xfrm>
            <a:off x="5137326" y="4608228"/>
            <a:ext cx="1910080" cy="1253490"/>
          </a:xfrm>
          <a:prstGeom prst="rect">
            <a:avLst/>
          </a:prstGeom>
        </p:spPr>
      </p:pic>
      <p:pic>
        <p:nvPicPr>
          <p:cNvPr id="9" name="Picture 8">
            <a:extLst>
              <a:ext uri="{FF2B5EF4-FFF2-40B4-BE49-F238E27FC236}">
                <a16:creationId xmlns:a16="http://schemas.microsoft.com/office/drawing/2014/main" id="{90268A58-58BE-6A47-8002-D9DBE3A5F912}"/>
              </a:ext>
            </a:extLst>
          </p:cNvPr>
          <p:cNvPicPr>
            <a:picLocks noChangeAspect="1"/>
          </p:cNvPicPr>
          <p:nvPr/>
        </p:nvPicPr>
        <p:blipFill>
          <a:blip r:embed="rId5"/>
          <a:stretch>
            <a:fillRect/>
          </a:stretch>
        </p:blipFill>
        <p:spPr>
          <a:xfrm>
            <a:off x="3124343" y="1350819"/>
            <a:ext cx="2195863" cy="2841705"/>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8794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1016" y="968242"/>
            <a:ext cx="3392116" cy="6001643"/>
          </a:xfrm>
          <a:prstGeom prst="rect">
            <a:avLst/>
          </a:prstGeom>
          <a:noFill/>
        </p:spPr>
        <p:txBody>
          <a:bodyPr wrap="square" rtlCol="0">
            <a:spAutoFit/>
          </a:bodyPr>
          <a:lstStyle/>
          <a:p>
            <a:r>
              <a:rPr lang="en-US" sz="1600" b="1" dirty="0"/>
              <a:t>Partner A: </a:t>
            </a:r>
            <a:r>
              <a:rPr lang="en-US" sz="1600" dirty="0"/>
              <a:t>I notice people in a place where everything is destroyed and wrecked.  What can you add?</a:t>
            </a:r>
          </a:p>
          <a:p>
            <a:endParaRPr lang="en-US" sz="1600" dirty="0"/>
          </a:p>
          <a:p>
            <a:r>
              <a:rPr lang="en-US" sz="1600" b="1" dirty="0"/>
              <a:t>Partner A:  </a:t>
            </a:r>
            <a:r>
              <a:rPr lang="en-US" sz="1600" dirty="0"/>
              <a:t>I notice that the house is missing a corner and is leaning over.  Tell me more about the man and the wrecked house.</a:t>
            </a:r>
          </a:p>
          <a:p>
            <a:endParaRPr lang="en-US" sz="1600" b="1" dirty="0"/>
          </a:p>
          <a:p>
            <a:r>
              <a:rPr lang="en-US" sz="1600" b="1" dirty="0"/>
              <a:t>Partner A: </a:t>
            </a:r>
            <a:r>
              <a:rPr lang="en-US" sz="1600" dirty="0"/>
              <a:t>I notice a lady standing in front of the house with her hands out in front of her.  What can you add?</a:t>
            </a:r>
          </a:p>
          <a:p>
            <a:endParaRPr lang="en-US" sz="1600" dirty="0"/>
          </a:p>
          <a:p>
            <a:r>
              <a:rPr lang="en-US" sz="1600" b="1" dirty="0"/>
              <a:t>Partner A: </a:t>
            </a:r>
            <a:r>
              <a:rPr lang="en-US" sz="1600" dirty="0"/>
              <a:t>I notice that she is turned toward the house and the man.  She is leaning toward them.  What can you add?</a:t>
            </a:r>
          </a:p>
          <a:p>
            <a:endParaRPr lang="en-US" sz="1600" dirty="0"/>
          </a:p>
          <a:p>
            <a:r>
              <a:rPr lang="en-US" sz="1600" b="1" dirty="0"/>
              <a:t>Partner A: </a:t>
            </a:r>
            <a:r>
              <a:rPr lang="en-US" sz="1600" dirty="0"/>
              <a:t>I notice an old car next to the dead tree.  The car’s hood is open.  There is a board on top of it.  What other details can you add?</a:t>
            </a:r>
          </a:p>
        </p:txBody>
      </p:sp>
      <p:sp>
        <p:nvSpPr>
          <p:cNvPr id="5" name="TextBox 4"/>
          <p:cNvSpPr txBox="1"/>
          <p:nvPr/>
        </p:nvSpPr>
        <p:spPr>
          <a:xfrm>
            <a:off x="4572000" y="724959"/>
            <a:ext cx="3812979" cy="5755422"/>
          </a:xfrm>
          <a:prstGeom prst="rect">
            <a:avLst/>
          </a:prstGeom>
          <a:noFill/>
        </p:spPr>
        <p:txBody>
          <a:bodyPr wrap="square" rtlCol="0">
            <a:spAutoFit/>
          </a:bodyPr>
          <a:lstStyle/>
          <a:p>
            <a:r>
              <a:rPr lang="en-US" sz="1600" b="1" dirty="0"/>
              <a:t>Partner B:  </a:t>
            </a:r>
            <a:r>
              <a:rPr lang="en-US" sz="1600" dirty="0"/>
              <a:t>I notice a wrecked house.  I notice a man looking in the wrecked house.  Tell me more.</a:t>
            </a:r>
          </a:p>
          <a:p>
            <a:endParaRPr lang="en-US" sz="1600" b="1" dirty="0"/>
          </a:p>
          <a:p>
            <a:r>
              <a:rPr lang="en-US" sz="1600" b="1" dirty="0"/>
              <a:t>Partner B: </a:t>
            </a:r>
            <a:r>
              <a:rPr lang="en-US" sz="1600" dirty="0"/>
              <a:t>I notice the man is putting his hand on the wall as he looks in the opening.  The house does not have a roof.  I notice the sky through the top window.  The house is leaning to the side that is missing the wall.  What can you add?</a:t>
            </a:r>
          </a:p>
          <a:p>
            <a:endParaRPr lang="en-US" sz="1600" dirty="0"/>
          </a:p>
          <a:p>
            <a:r>
              <a:rPr lang="en-US" sz="1600" b="1" dirty="0"/>
              <a:t>Partner B: </a:t>
            </a:r>
            <a:r>
              <a:rPr lang="en-US" sz="1600" dirty="0"/>
              <a:t>It looks like she is asking for something.  What else can you add about the lady?</a:t>
            </a:r>
          </a:p>
          <a:p>
            <a:endParaRPr lang="en-US" sz="1600" dirty="0"/>
          </a:p>
          <a:p>
            <a:r>
              <a:rPr lang="en-US" sz="1600" b="1" dirty="0"/>
              <a:t>Partner B</a:t>
            </a:r>
            <a:r>
              <a:rPr lang="en-US" sz="1600" dirty="0"/>
              <a:t>: I notice the girl holding a baby’s hand.  The baby is in the dirt.  It looks like she is helping the baby get up.  Tell me more.</a:t>
            </a:r>
          </a:p>
          <a:p>
            <a:endParaRPr lang="en-US" sz="1600" dirty="0"/>
          </a:p>
          <a:p>
            <a:r>
              <a:rPr lang="en-US" sz="1600" b="1" dirty="0"/>
              <a:t>Partner B: </a:t>
            </a:r>
            <a:r>
              <a:rPr lang="en-US" sz="1600" dirty="0"/>
              <a:t>I notice a puddle and cracked mud and dirt everywhere.  It looks like a desert around the houses. </a:t>
            </a:r>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4865"/>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43231"/>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610056" y="156212"/>
            <a:ext cx="7694571" cy="612181"/>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61188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2910" y="3023323"/>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3986" y="5280670"/>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3183"/>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2874117"/>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4115051"/>
            <a:ext cx="1199599" cy="1048469"/>
          </a:xfrm>
          <a:prstGeom prst="rect">
            <a:avLst/>
          </a:prstGeom>
        </p:spPr>
      </p:pic>
      <p:pic>
        <p:nvPicPr>
          <p:cNvPr id="15" name="Picture 1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7" y="5235603"/>
            <a:ext cx="1199599" cy="1048469"/>
          </a:xfrm>
          <a:prstGeom prst="rect">
            <a:avLst/>
          </a:prstGeom>
        </p:spPr>
      </p:pic>
      <p:pic>
        <p:nvPicPr>
          <p:cNvPr id="16" name="Picture 15"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2909" y="4134241"/>
            <a:ext cx="948679" cy="957629"/>
          </a:xfrm>
          <a:prstGeom prst="rect">
            <a:avLst/>
          </a:prstGeom>
        </p:spPr>
      </p:pic>
    </p:spTree>
    <p:extLst>
      <p:ext uri="{BB962C8B-B14F-4D97-AF65-F5344CB8AC3E}">
        <p14:creationId xmlns:p14="http://schemas.microsoft.com/office/powerpoint/2010/main" val="412654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381125" y="654050"/>
            <a:ext cx="6848475" cy="5549900"/>
          </a:xfrm>
          <a:ln w="57150">
            <a:solidFill>
              <a:srgbClr val="00B050"/>
            </a:solidFill>
            <a:miter lim="800000"/>
            <a:headEnd/>
            <a:tailEnd/>
          </a:ln>
        </p:spPr>
      </p:pic>
    </p:spTree>
    <p:extLst>
      <p:ext uri="{BB962C8B-B14F-4D97-AF65-F5344CB8AC3E}">
        <p14:creationId xmlns:p14="http://schemas.microsoft.com/office/powerpoint/2010/main" val="742464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5180" y="926963"/>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547" y="2034959"/>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267032" y="3683744"/>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6472" y="926963"/>
            <a:ext cx="5556453" cy="5271173"/>
          </a:xfrm>
          <a:prstGeom prst="rect">
            <a:avLst/>
          </a:prstGeom>
        </p:spPr>
      </p:pic>
      <p:pic>
        <p:nvPicPr>
          <p:cNvPr id="10" name="NONMODEL CLARIFY 5TH GR.">
            <a:hlinkClick r:id="" action="ppaction://media"/>
            <a:extLst>
              <a:ext uri="{FF2B5EF4-FFF2-40B4-BE49-F238E27FC236}">
                <a16:creationId xmlns:a16="http://schemas.microsoft.com/office/drawing/2014/main" id="{CCF47D62-5116-3045-BA63-BFAFDD7F37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40497" y="77820"/>
            <a:ext cx="812800" cy="812800"/>
          </a:xfrm>
          <a:prstGeom prst="rect">
            <a:avLst/>
          </a:prstGeom>
          <a:ln>
            <a:solidFill>
              <a:schemeClr val="accent1"/>
            </a:solidFill>
          </a:ln>
        </p:spPr>
      </p:pic>
    </p:spTree>
    <p:extLst>
      <p:ext uri="{BB962C8B-B14F-4D97-AF65-F5344CB8AC3E}">
        <p14:creationId xmlns:p14="http://schemas.microsoft.com/office/powerpoint/2010/main" val="48967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931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857607"/>
            <a:ext cx="3392116" cy="5586145"/>
          </a:xfrm>
          <a:prstGeom prst="rect">
            <a:avLst/>
          </a:prstGeom>
          <a:noFill/>
        </p:spPr>
        <p:txBody>
          <a:bodyPr wrap="square" rtlCol="0">
            <a:spAutoFit/>
          </a:bodyPr>
          <a:lstStyle/>
          <a:p>
            <a:r>
              <a:rPr lang="en-US" sz="1700" b="1" dirty="0"/>
              <a:t>Partner A: </a:t>
            </a:r>
            <a:r>
              <a:rPr lang="en-US" sz="1700" dirty="0"/>
              <a:t>Everything is destroyed and wrecked.</a:t>
            </a:r>
          </a:p>
          <a:p>
            <a:endParaRPr lang="en-US" sz="1700" dirty="0"/>
          </a:p>
          <a:p>
            <a:endParaRPr lang="en-US" sz="1700" dirty="0"/>
          </a:p>
          <a:p>
            <a:r>
              <a:rPr lang="en-US" sz="1700" b="1" dirty="0"/>
              <a:t>Partner A:  </a:t>
            </a:r>
            <a:r>
              <a:rPr lang="en-US" sz="1700" dirty="0"/>
              <a:t>I notice a wrecked house.  What do you notice?. </a:t>
            </a:r>
          </a:p>
          <a:p>
            <a:endParaRPr lang="en-US" sz="1700" b="1" dirty="0"/>
          </a:p>
          <a:p>
            <a:endParaRPr lang="en-US" sz="1700" b="1" dirty="0"/>
          </a:p>
          <a:p>
            <a:endParaRPr lang="en-US" sz="1700" b="1" dirty="0"/>
          </a:p>
          <a:p>
            <a:endParaRPr lang="en-US" sz="1700" b="1" dirty="0"/>
          </a:p>
          <a:p>
            <a:r>
              <a:rPr lang="en-US" sz="1700" b="1" dirty="0"/>
              <a:t>Partner A: </a:t>
            </a:r>
            <a:r>
              <a:rPr lang="en-US" sz="1700" dirty="0"/>
              <a:t>It does not have a roof.</a:t>
            </a:r>
          </a:p>
          <a:p>
            <a:endParaRPr lang="en-US" sz="1700" dirty="0"/>
          </a:p>
          <a:p>
            <a:endParaRPr lang="en-US" sz="1700" dirty="0"/>
          </a:p>
          <a:p>
            <a:endParaRPr lang="en-US" sz="1700" dirty="0"/>
          </a:p>
          <a:p>
            <a:r>
              <a:rPr lang="en-US" sz="1700" b="1" dirty="0"/>
              <a:t>Partner A: </a:t>
            </a:r>
            <a:r>
              <a:rPr lang="en-US" sz="1700" dirty="0"/>
              <a:t>She is leaning over.</a:t>
            </a:r>
          </a:p>
          <a:p>
            <a:endParaRPr lang="en-US" sz="1700" dirty="0"/>
          </a:p>
          <a:p>
            <a:endParaRPr lang="en-US" sz="1700" dirty="0"/>
          </a:p>
          <a:p>
            <a:endParaRPr lang="en-US" sz="1700" dirty="0"/>
          </a:p>
          <a:p>
            <a:r>
              <a:rPr lang="en-US" sz="1700" b="1" dirty="0"/>
              <a:t>Partner A: </a:t>
            </a:r>
            <a:r>
              <a:rPr lang="en-US" sz="1700" dirty="0"/>
              <a:t>I notice an old car.  There is a board, a pipe and a suitcase.  What do you notice</a:t>
            </a:r>
          </a:p>
        </p:txBody>
      </p:sp>
      <p:sp>
        <p:nvSpPr>
          <p:cNvPr id="5" name="TextBox 4"/>
          <p:cNvSpPr txBox="1"/>
          <p:nvPr/>
        </p:nvSpPr>
        <p:spPr>
          <a:xfrm>
            <a:off x="4591715" y="1052160"/>
            <a:ext cx="3619308" cy="5324535"/>
          </a:xfrm>
          <a:prstGeom prst="rect">
            <a:avLst/>
          </a:prstGeom>
          <a:noFill/>
        </p:spPr>
        <p:txBody>
          <a:bodyPr wrap="square" rtlCol="0">
            <a:spAutoFit/>
          </a:bodyPr>
          <a:lstStyle/>
          <a:p>
            <a:r>
              <a:rPr lang="en-US" sz="1700" b="1" dirty="0"/>
              <a:t>Partner B: </a:t>
            </a:r>
            <a:r>
              <a:rPr lang="en-US" sz="1700" dirty="0"/>
              <a:t>I notice a lady standing.</a:t>
            </a:r>
          </a:p>
          <a:p>
            <a:endParaRPr lang="en-US" sz="1700" dirty="0"/>
          </a:p>
          <a:p>
            <a:endParaRPr lang="en-US" sz="1700" dirty="0"/>
          </a:p>
          <a:p>
            <a:endParaRPr lang="en-US" sz="1700" dirty="0"/>
          </a:p>
          <a:p>
            <a:r>
              <a:rPr lang="en-US" sz="1700" b="1" dirty="0"/>
              <a:t>Partner B: </a:t>
            </a:r>
            <a:r>
              <a:rPr lang="en-US" sz="1700" dirty="0"/>
              <a:t>Tell me more.</a:t>
            </a:r>
          </a:p>
          <a:p>
            <a:endParaRPr lang="en-US" sz="1700" dirty="0"/>
          </a:p>
          <a:p>
            <a:endParaRPr lang="en-US" sz="1700" dirty="0"/>
          </a:p>
          <a:p>
            <a:endParaRPr lang="en-US" sz="1700" dirty="0"/>
          </a:p>
          <a:p>
            <a:endParaRPr lang="en-US" sz="1700" dirty="0"/>
          </a:p>
          <a:p>
            <a:r>
              <a:rPr lang="en-US" sz="1700" b="1" dirty="0"/>
              <a:t>Partner B</a:t>
            </a:r>
            <a:r>
              <a:rPr lang="en-US" sz="1700" dirty="0"/>
              <a:t>: What else can you add about the lady?</a:t>
            </a:r>
          </a:p>
          <a:p>
            <a:endParaRPr lang="en-US" sz="1700" dirty="0"/>
          </a:p>
          <a:p>
            <a:endParaRPr lang="en-US" sz="1700" dirty="0"/>
          </a:p>
          <a:p>
            <a:endParaRPr lang="en-US" sz="1700" dirty="0"/>
          </a:p>
          <a:p>
            <a:r>
              <a:rPr lang="en-US" sz="1700" b="1" dirty="0"/>
              <a:t>Partner B: </a:t>
            </a:r>
            <a:r>
              <a:rPr lang="en-US" sz="1700" dirty="0"/>
              <a:t>The baby is in the dirt.  What do you notice?</a:t>
            </a:r>
          </a:p>
          <a:p>
            <a:endParaRPr lang="en-US" sz="1700" dirty="0"/>
          </a:p>
          <a:p>
            <a:endParaRPr lang="en-US" sz="1700" dirty="0"/>
          </a:p>
          <a:p>
            <a:r>
              <a:rPr lang="en-US" sz="1700" b="1" dirty="0"/>
              <a:t>Partner B: </a:t>
            </a:r>
            <a:r>
              <a:rPr lang="en-US" sz="1700" dirty="0"/>
              <a:t>I notice a puddle.  It looks like a desert.</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1053"/>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75451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914400" y="-138113"/>
            <a:ext cx="8229600" cy="1001713"/>
          </a:xfrm>
        </p:spPr>
        <p:txBody>
          <a:bodyPr>
            <a:normAutofit/>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1887206"/>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24509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427550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697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71437"/>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312758"/>
            <a:ext cx="1199599" cy="1048469"/>
          </a:xfrm>
          <a:prstGeom prst="rect">
            <a:avLst/>
          </a:prstGeom>
        </p:spPr>
      </p:pic>
      <p:pic>
        <p:nvPicPr>
          <p:cNvPr id="15" name="Picture 1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52593"/>
            <a:ext cx="1199599" cy="1048469"/>
          </a:xfrm>
          <a:prstGeom prst="rect">
            <a:avLst/>
          </a:prstGeom>
        </p:spPr>
      </p:pic>
      <p:pic>
        <p:nvPicPr>
          <p:cNvPr id="16" name="Picture 15"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5341772"/>
            <a:ext cx="948679" cy="957629"/>
          </a:xfrm>
          <a:prstGeom prst="rect">
            <a:avLst/>
          </a:prstGeom>
        </p:spPr>
      </p:pic>
    </p:spTree>
    <p:extLst>
      <p:ext uri="{BB962C8B-B14F-4D97-AF65-F5344CB8AC3E}">
        <p14:creationId xmlns:p14="http://schemas.microsoft.com/office/powerpoint/2010/main" val="26009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C87D37-14DF-9B49-88DD-30FA494A2163}"/>
              </a:ext>
            </a:extLst>
          </p:cNvPr>
          <p:cNvPicPr>
            <a:picLocks noChangeAspect="1"/>
          </p:cNvPicPr>
          <p:nvPr/>
        </p:nvPicPr>
        <p:blipFill rotWithShape="1">
          <a:blip r:embed="rId3"/>
          <a:srcRect l="50346" t="50297" b="1"/>
          <a:stretch/>
        </p:blipFill>
        <p:spPr>
          <a:xfrm>
            <a:off x="3492962" y="1234087"/>
            <a:ext cx="766692" cy="593026"/>
          </a:xfrm>
          <a:prstGeom prst="rect">
            <a:avLst/>
          </a:prstGeom>
          <a:solidFill>
            <a:schemeClr val="bg1"/>
          </a:solidFill>
          <a:ln>
            <a:solidFill>
              <a:schemeClr val="tx1"/>
            </a:solidFill>
          </a:ln>
        </p:spPr>
      </p:pic>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3 CREATE and 3 CLARIFY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an idea.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535" y="24412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5271" y="2441256"/>
            <a:ext cx="1672397" cy="2078616"/>
          </a:xfrm>
          <a:prstGeom prst="rect">
            <a:avLst/>
          </a:prstGeom>
          <a:ln w="12700">
            <a:solidFill>
              <a:schemeClr val="tx1"/>
            </a:solidFill>
          </a:ln>
        </p:spPr>
      </p:pic>
      <p:sp>
        <p:nvSpPr>
          <p:cNvPr id="13" name="TextBox 12"/>
          <p:cNvSpPr txBox="1"/>
          <p:nvPr/>
        </p:nvSpPr>
        <p:spPr>
          <a:xfrm>
            <a:off x="5477535" y="1262422"/>
            <a:ext cx="3435472" cy="10618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100" dirty="0">
                <a:solidFill>
                  <a:schemeClr val="tx1"/>
                </a:solidFill>
              </a:rPr>
              <a:t>What do you notice in the visual text?  Provide details.</a:t>
            </a:r>
            <a:endParaRPr lang="en-US" sz="2100" dirty="0"/>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697835" y="203794"/>
            <a:ext cx="7332343"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Content Placeholder 3">
            <a:extLst>
              <a:ext uri="{FF2B5EF4-FFF2-40B4-BE49-F238E27FC236}">
                <a16:creationId xmlns:a16="http://schemas.microsoft.com/office/drawing/2014/main" id="{327B9CEA-ECC9-6840-884D-5B5FD70FEC25}"/>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1933871" y="1262422"/>
            <a:ext cx="819646" cy="638831"/>
          </a:xfrm>
          <a:prstGeom prst="rect">
            <a:avLst/>
          </a:prstGeom>
          <a:solidFill>
            <a:schemeClr val="bg1"/>
          </a:solidFill>
          <a:ln>
            <a:solidFill>
              <a:schemeClr val="tx1"/>
            </a:solidFill>
          </a:ln>
        </p:spPr>
      </p:pic>
      <p:pic>
        <p:nvPicPr>
          <p:cNvPr id="18" name="Content Placeholder 3">
            <a:extLst>
              <a:ext uri="{FF2B5EF4-FFF2-40B4-BE49-F238E27FC236}">
                <a16:creationId xmlns:a16="http://schemas.microsoft.com/office/drawing/2014/main" id="{2F3E5F51-A8B0-A948-A089-2DBB92D084B2}"/>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2271747" y="1509900"/>
            <a:ext cx="819646" cy="638831"/>
          </a:xfrm>
          <a:prstGeom prst="rect">
            <a:avLst/>
          </a:prstGeom>
          <a:solidFill>
            <a:schemeClr val="bg1"/>
          </a:solidFill>
          <a:ln>
            <a:solidFill>
              <a:schemeClr val="tx1"/>
            </a:solidFill>
          </a:ln>
        </p:spPr>
      </p:pic>
      <p:pic>
        <p:nvPicPr>
          <p:cNvPr id="19" name="Content Placeholder 3">
            <a:extLst>
              <a:ext uri="{FF2B5EF4-FFF2-40B4-BE49-F238E27FC236}">
                <a16:creationId xmlns:a16="http://schemas.microsoft.com/office/drawing/2014/main" id="{DF9F8F13-6EE1-5843-88FE-C4547104B7C1}"/>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2609622" y="1802425"/>
            <a:ext cx="819646" cy="638831"/>
          </a:xfrm>
          <a:prstGeom prst="rect">
            <a:avLst/>
          </a:prstGeom>
          <a:solidFill>
            <a:schemeClr val="bg1"/>
          </a:solidFill>
          <a:ln>
            <a:solidFill>
              <a:schemeClr val="tx1"/>
            </a:solidFill>
          </a:ln>
        </p:spPr>
      </p:pic>
      <p:pic>
        <p:nvPicPr>
          <p:cNvPr id="21" name="Picture 20">
            <a:extLst>
              <a:ext uri="{FF2B5EF4-FFF2-40B4-BE49-F238E27FC236}">
                <a16:creationId xmlns:a16="http://schemas.microsoft.com/office/drawing/2014/main" id="{4F56C23A-EEF6-934C-A45C-136BF6E547E1}"/>
              </a:ext>
            </a:extLst>
          </p:cNvPr>
          <p:cNvPicPr>
            <a:picLocks noChangeAspect="1"/>
          </p:cNvPicPr>
          <p:nvPr/>
        </p:nvPicPr>
        <p:blipFill rotWithShape="1">
          <a:blip r:embed="rId3"/>
          <a:srcRect l="50346" t="50297" b="1"/>
          <a:stretch/>
        </p:blipFill>
        <p:spPr>
          <a:xfrm>
            <a:off x="3749537" y="1467512"/>
            <a:ext cx="766692" cy="593026"/>
          </a:xfrm>
          <a:prstGeom prst="rect">
            <a:avLst/>
          </a:prstGeom>
          <a:solidFill>
            <a:schemeClr val="bg1"/>
          </a:solidFill>
          <a:ln>
            <a:solidFill>
              <a:schemeClr val="tx1"/>
            </a:solidFill>
          </a:ln>
        </p:spPr>
      </p:pic>
      <p:pic>
        <p:nvPicPr>
          <p:cNvPr id="22" name="Picture 21">
            <a:extLst>
              <a:ext uri="{FF2B5EF4-FFF2-40B4-BE49-F238E27FC236}">
                <a16:creationId xmlns:a16="http://schemas.microsoft.com/office/drawing/2014/main" id="{8A48DB30-6792-9A49-988F-3EA5FC4C2EAF}"/>
              </a:ext>
            </a:extLst>
          </p:cNvPr>
          <p:cNvPicPr>
            <a:picLocks noChangeAspect="1"/>
          </p:cNvPicPr>
          <p:nvPr/>
        </p:nvPicPr>
        <p:blipFill rotWithShape="1">
          <a:blip r:embed="rId3"/>
          <a:srcRect l="50346" t="50297" b="1"/>
          <a:stretch/>
        </p:blipFill>
        <p:spPr>
          <a:xfrm>
            <a:off x="3961783" y="1817400"/>
            <a:ext cx="766692" cy="593026"/>
          </a:xfrm>
          <a:prstGeom prst="rect">
            <a:avLst/>
          </a:prstGeom>
          <a:solidFill>
            <a:schemeClr val="bg1"/>
          </a:solidFill>
          <a:ln>
            <a:solidFill>
              <a:schemeClr val="tx1"/>
            </a:solidFill>
          </a:ln>
        </p:spPr>
      </p:pic>
    </p:spTree>
    <p:extLst>
      <p:ext uri="{BB962C8B-B14F-4D97-AF65-F5344CB8AC3E}">
        <p14:creationId xmlns:p14="http://schemas.microsoft.com/office/powerpoint/2010/main" val="392658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dissolve">
                                      <p:cBhvr>
                                        <p:cTn id="29" dur="500"/>
                                        <p:tgtEl>
                                          <p:spTgt spid="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dissolve">
                                      <p:cBhvr>
                                        <p:cTn id="34" dur="5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dissolve">
                                      <p:cBhvr>
                                        <p:cTn id="39" dur="500"/>
                                        <p:tgtEl>
                                          <p:spTgt spid="13">
                                            <p:txEl>
                                              <p:pRg st="0" end="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dissolve">
                                      <p:cBhvr>
                                        <p:cTn id="42" dur="500"/>
                                        <p:tgtEl>
                                          <p:spTgt spid="13">
                                            <p:txEl>
                                              <p:pRg st="1" end="1"/>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dissolve">
                                      <p:cBhvr>
                                        <p:cTn id="45" dur="500"/>
                                        <p:tgtEl>
                                          <p:spTgt spid="8"/>
                                        </p:tgtEl>
                                      </p:cBhvr>
                                    </p:animEffect>
                                  </p:childTnLst>
                                </p:cTn>
                              </p:par>
                              <p:par>
                                <p:cTn id="46" presetID="9"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dissolve">
                                      <p:cBhvr>
                                        <p:cTn id="48" dur="500"/>
                                        <p:tgtEl>
                                          <p:spTgt spid="10"/>
                                        </p:tgtEl>
                                      </p:cBhvr>
                                    </p:animEffect>
                                  </p:childTnLst>
                                </p:cTn>
                              </p:par>
                              <p:par>
                                <p:cTn id="49" presetID="9" presetClass="entr" presetSubtype="0" fill="hold" nodeType="with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dissolve">
                                      <p:cBhvr>
                                        <p:cTn id="51" dur="500"/>
                                        <p:tgtEl>
                                          <p:spTgt spid="3">
                                            <p:txEl>
                                              <p:pRg st="1" end="1"/>
                                            </p:txEl>
                                          </p:spTgt>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13">
                                            <p:bg/>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
                                            <p:txEl>
                                              <p:pRg st="0" end="0"/>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52289"/>
            <a:ext cx="6715040" cy="1215717"/>
          </a:xfrm>
          <a:prstGeom prst="rect">
            <a:avLst/>
          </a:prstGeom>
        </p:spPr>
        <p:txBody>
          <a:bodyPr wrap="square">
            <a:spAutoFit/>
          </a:bodyPr>
          <a:lstStyle/>
          <a:p>
            <a:pPr algn="ctr"/>
            <a:r>
              <a:rPr lang="en-US" sz="3200" b="1" dirty="0"/>
              <a:t>Prompt: </a:t>
            </a:r>
            <a:r>
              <a:rPr lang="en-US" sz="3200" dirty="0"/>
              <a:t>What do you notice in the visual text? Provide details.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310" y="150431"/>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080" y="1366148"/>
            <a:ext cx="8594548" cy="4540686"/>
          </a:xfrm>
          <a:prstGeom prst="rect">
            <a:avLst/>
          </a:prstGeom>
        </p:spPr>
      </p:pic>
    </p:spTree>
    <p:extLst>
      <p:ext uri="{BB962C8B-B14F-4D97-AF65-F5344CB8AC3E}">
        <p14:creationId xmlns:p14="http://schemas.microsoft.com/office/powerpoint/2010/main" val="646994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24594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do you notice in the visual text? Provide details.</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Content Placeholder 1">
            <a:extLst>
              <a:ext uri="{FF2B5EF4-FFF2-40B4-BE49-F238E27FC236}">
                <a16:creationId xmlns:a16="http://schemas.microsoft.com/office/drawing/2014/main" id="{733A9FFB-31E5-0C4F-9903-B38D160930D6}"/>
              </a:ext>
            </a:extLst>
          </p:cNvPr>
          <p:cNvPicPr>
            <a:picLocks noChangeAspect="1"/>
          </p:cNvPicPr>
          <p:nvPr/>
        </p:nvPicPr>
        <p:blipFill>
          <a:blip r:embed="rId7">
            <a:extLst>
              <a:ext uri="{28A0092B-C50C-407E-A947-70E740481C1C}">
                <a14:useLocalDpi xmlns:a14="http://schemas.microsoft.com/office/drawing/2010/main" val="0"/>
              </a:ext>
            </a:extLst>
          </a:blip>
          <a:srcRect l="6139" t="13205" r="5286" b="31334"/>
          <a:stretch>
            <a:fillRect/>
          </a:stretch>
        </p:blipFill>
        <p:spPr>
          <a:xfrm>
            <a:off x="217664" y="2055003"/>
            <a:ext cx="4919113" cy="3986374"/>
          </a:xfrm>
          <a:prstGeom prst="rect">
            <a:avLst/>
          </a:prstGeom>
          <a:solidFill>
            <a:schemeClr val="bg1"/>
          </a:solidFill>
          <a:ln w="57150">
            <a:solidFill>
              <a:srgbClr val="00B050"/>
            </a:solidFill>
            <a:miter lim="800000"/>
            <a:headEnd/>
            <a:tailEnd/>
          </a:ln>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929" y="2055003"/>
            <a:ext cx="3615904" cy="2512711"/>
          </a:xfrm>
          <a:prstGeom prst="rect">
            <a:avLst/>
          </a:prstGeom>
        </p:spPr>
      </p:pic>
    </p:spTree>
    <p:extLst>
      <p:ext uri="{BB962C8B-B14F-4D97-AF65-F5344CB8AC3E}">
        <p14:creationId xmlns:p14="http://schemas.microsoft.com/office/powerpoint/2010/main" val="30400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4294967295"/>
          </p:nvPr>
        </p:nvSpPr>
        <p:spPr>
          <a:xfrm>
            <a:off x="791395" y="1745313"/>
            <a:ext cx="7543800" cy="4147487"/>
          </a:xfrm>
        </p:spPr>
        <p:txBody>
          <a:bodyPr>
            <a:normAutofit fontScale="92500"/>
          </a:bodyPr>
          <a:lstStyle/>
          <a:p>
            <a:r>
              <a:rPr lang="en-US" sz="2600" b="1" dirty="0">
                <a:solidFill>
                  <a:schemeClr val="tx1"/>
                </a:solidFill>
              </a:rPr>
              <a:t>How did we meet today’s objective of using the Constructive Conversation Skill of CLARIFY?</a:t>
            </a:r>
          </a:p>
          <a:p>
            <a:endParaRPr lang="en-US"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your think time?</a:t>
            </a:r>
          </a:p>
          <a:p>
            <a:pPr lvl="2">
              <a:buFont typeface="Wingdings" pitchFamily="2" charset="2"/>
              <a:buChar char="§"/>
            </a:pPr>
            <a:r>
              <a:rPr lang="en-US" sz="2400" dirty="0">
                <a:solidFill>
                  <a:schemeClr val="tx1"/>
                </a:solidFill>
              </a:rPr>
              <a:t>Use the language of the skill</a:t>
            </a:r>
          </a:p>
          <a:p>
            <a:pPr marL="201168" lvl="1" indent="0">
              <a:buNone/>
            </a:pPr>
            <a:endParaRPr lang="en-US" sz="2400" b="1" dirty="0">
              <a:solidFill>
                <a:schemeClr val="tx1"/>
              </a:solidFill>
            </a:endParaRPr>
          </a:p>
          <a:p>
            <a:pPr marL="201168" lvl="1" indent="0">
              <a:buNone/>
            </a:pPr>
            <a:r>
              <a:rPr lang="en-US" sz="24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296" y="2763451"/>
            <a:ext cx="1850600" cy="1544521"/>
          </a:xfrm>
          <a:prstGeom prst="rect">
            <a:avLst/>
          </a:prstGeom>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09" y="2786427"/>
            <a:ext cx="1833153" cy="1498567"/>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94315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CLARIFY</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5</a:t>
            </a:r>
            <a:r>
              <a:rPr lang="en-US" sz="4800" baseline="30000" dirty="0">
                <a:solidFill>
                  <a:schemeClr val="tx1"/>
                </a:solidFill>
              </a:rPr>
              <a:t>th</a:t>
            </a:r>
            <a:r>
              <a:rPr lang="en-US" sz="4800" dirty="0">
                <a:solidFill>
                  <a:schemeClr val="tx1"/>
                </a:solidFill>
              </a:rPr>
              <a:t> Grade</a:t>
            </a:r>
          </a:p>
          <a:p>
            <a:r>
              <a:rPr lang="en-US" sz="4800" dirty="0">
                <a:solidFill>
                  <a:schemeClr val="tx1"/>
                </a:solidFill>
              </a:rPr>
              <a:t>Lesson 5</a:t>
            </a:r>
          </a:p>
        </p:txBody>
      </p:sp>
    </p:spTree>
    <p:extLst>
      <p:ext uri="{BB962C8B-B14F-4D97-AF65-F5344CB8AC3E}">
        <p14:creationId xmlns:p14="http://schemas.microsoft.com/office/powerpoint/2010/main" val="357324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a:xfrm>
            <a:off x="822959" y="1845734"/>
            <a:ext cx="7813041" cy="4023360"/>
          </a:xfrm>
        </p:spPr>
        <p:txBody>
          <a:bodyPr>
            <a:normAutofit/>
          </a:bodyPr>
          <a:lstStyle/>
          <a:p>
            <a:pPr>
              <a:lnSpc>
                <a:spcPct val="150000"/>
              </a:lnSpc>
            </a:pPr>
            <a:r>
              <a:rPr lang="en-US" sz="2800" dirty="0">
                <a:solidFill>
                  <a:schemeClr val="tx1"/>
                </a:solidFill>
              </a:rPr>
              <a:t>Students will be able to revise a </a:t>
            </a:r>
            <a:r>
              <a:rPr lang="en-US" sz="2800" b="1" dirty="0">
                <a:solidFill>
                  <a:schemeClr val="tx1"/>
                </a:solidFill>
              </a:rPr>
              <a:t>Non-Model </a:t>
            </a:r>
            <a:r>
              <a:rPr lang="en-US" sz="2800" dirty="0">
                <a:solidFill>
                  <a:schemeClr val="tx1"/>
                </a:solidFill>
              </a:rPr>
              <a:t>Conversation for the Constructive Conversation Skill- CLARIFY in a whole group setting and with a triad. </a:t>
            </a:r>
          </a:p>
        </p:txBody>
      </p:sp>
      <p:pic>
        <p:nvPicPr>
          <p:cNvPr id="4" name="image21.png">
            <a:extLst>
              <a:ext uri="{FF2B5EF4-FFF2-40B4-BE49-F238E27FC236}">
                <a16:creationId xmlns:a16="http://schemas.microsoft.com/office/drawing/2014/main" id="{1676D893-AB92-B74A-AF63-AD073D0F6FD3}"/>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114727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CLARIFY</a:t>
            </a:r>
            <a:r>
              <a:rPr lang="en-US" sz="2800" dirty="0">
                <a:solidFill>
                  <a:schemeClr val="tx1"/>
                </a:solidFill>
              </a:rPr>
              <a:t>, by taking turns, sharing ideas and making ideas clearer with a partner based on a visual text.</a:t>
            </a:r>
          </a:p>
        </p:txBody>
      </p:sp>
      <p:pic>
        <p:nvPicPr>
          <p:cNvPr id="4" name="image21.png">
            <a:extLst>
              <a:ext uri="{FF2B5EF4-FFF2-40B4-BE49-F238E27FC236}">
                <a16:creationId xmlns:a16="http://schemas.microsoft.com/office/drawing/2014/main" id="{D831619E-E8D6-4A47-B758-BAA09E782D73}"/>
              </a:ext>
            </a:extLst>
          </p:cNvPr>
          <p:cNvPicPr/>
          <p:nvPr/>
        </p:nvPicPr>
        <p:blipFill>
          <a:blip r:embed="rId3"/>
          <a:srcRect/>
          <a:stretch>
            <a:fillRect/>
          </a:stretch>
        </p:blipFill>
        <p:spPr>
          <a:xfrm>
            <a:off x="5316953" y="286604"/>
            <a:ext cx="3004087" cy="1137750"/>
          </a:xfrm>
          <a:prstGeom prst="rect">
            <a:avLst/>
          </a:prstGeom>
          <a:ln/>
        </p:spPr>
      </p:pic>
    </p:spTree>
    <p:extLst>
      <p:ext uri="{BB962C8B-B14F-4D97-AF65-F5344CB8AC3E}">
        <p14:creationId xmlns:p14="http://schemas.microsoft.com/office/powerpoint/2010/main" val="51217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901" y="204300"/>
            <a:ext cx="4627300" cy="6039962"/>
          </a:xfrm>
          <a:prstGeom prst="rect">
            <a:avLst/>
          </a:prstGeom>
        </p:spPr>
      </p:pic>
      <p:sp>
        <p:nvSpPr>
          <p:cNvPr id="7" name="Rectangle 6"/>
          <p:cNvSpPr/>
          <p:nvPr/>
        </p:nvSpPr>
        <p:spPr>
          <a:xfrm>
            <a:off x="4710724" y="951524"/>
            <a:ext cx="1971430" cy="16744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37751" y="2811584"/>
            <a:ext cx="2034249" cy="15728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433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49FCFAD4-CDA1-3147-9350-92364C8EA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26602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60" y="228208"/>
            <a:ext cx="8575040" cy="1450757"/>
          </a:xfrm>
        </p:spPr>
        <p:txBody>
          <a:bodyPr/>
          <a:lstStyle/>
          <a:p>
            <a:r>
              <a:rPr lang="en-US" b="1" dirty="0">
                <a:solidFill>
                  <a:schemeClr val="tx1"/>
                </a:solidFill>
              </a:rPr>
              <a:t>Hand Gesture and Phrase- CLARIFY</a:t>
            </a:r>
          </a:p>
        </p:txBody>
      </p:sp>
      <p:sp>
        <p:nvSpPr>
          <p:cNvPr id="3" name="TextBox 2"/>
          <p:cNvSpPr txBox="1"/>
          <p:nvPr/>
        </p:nvSpPr>
        <p:spPr>
          <a:xfrm>
            <a:off x="4188411" y="1600200"/>
            <a:ext cx="4747309" cy="1754326"/>
          </a:xfrm>
          <a:prstGeom prst="rect">
            <a:avLst/>
          </a:prstGeom>
          <a:noFill/>
        </p:spPr>
        <p:txBody>
          <a:bodyPr wrap="square" rtlCol="0">
            <a:spAutoFit/>
          </a:bodyPr>
          <a:lstStyle/>
          <a:p>
            <a:pPr algn="ctr"/>
            <a:r>
              <a:rPr lang="en-US" sz="5400" b="1" dirty="0">
                <a:cs typeface="Arial"/>
              </a:rPr>
              <a:t>Making Our Ideas Clearer</a:t>
            </a:r>
          </a:p>
        </p:txBody>
      </p:sp>
      <p:pic>
        <p:nvPicPr>
          <p:cNvPr id="5" name="Picture 4" descr="Screen Shot 2016-03-16 at 2.54.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26832" y="3503475"/>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icture 2015-08-03 at 3.53.56 PM.png">
            <a:extLst>
              <a:ext uri="{FF2B5EF4-FFF2-40B4-BE49-F238E27FC236}">
                <a16:creationId xmlns:a16="http://schemas.microsoft.com/office/drawing/2014/main" id="{4A093608-B29F-9F41-9CD7-EE741D731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013" y="3325675"/>
            <a:ext cx="3184954" cy="2785950"/>
          </a:xfrm>
          <a:prstGeom prst="rect">
            <a:avLst/>
          </a:prstGeom>
        </p:spPr>
      </p:pic>
    </p:spTree>
    <p:extLst>
      <p:ext uri="{BB962C8B-B14F-4D97-AF65-F5344CB8AC3E}">
        <p14:creationId xmlns:p14="http://schemas.microsoft.com/office/powerpoint/2010/main" val="118071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50900" y="211138"/>
            <a:ext cx="7543800" cy="855662"/>
          </a:xfrm>
        </p:spPr>
        <p:txBody>
          <a:bodyPr/>
          <a:lstStyle/>
          <a:p>
            <a:pPr algn="ctr"/>
            <a:r>
              <a:rPr lang="en-US" b="1" dirty="0">
                <a:solidFill>
                  <a:schemeClr val="tx1"/>
                </a:solidFill>
              </a:rPr>
              <a:t>Prompt and Response Starters</a:t>
            </a:r>
          </a:p>
        </p:txBody>
      </p:sp>
      <p:sp>
        <p:nvSpPr>
          <p:cNvPr id="3" name="Content Placeholder 2"/>
          <p:cNvSpPr>
            <a:spLocks noGrp="1"/>
          </p:cNvSpPr>
          <p:nvPr>
            <p:ph idx="4294967295"/>
          </p:nvPr>
        </p:nvSpPr>
        <p:spPr>
          <a:xfrm>
            <a:off x="431800" y="1168400"/>
            <a:ext cx="4140200" cy="4876800"/>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US" sz="3500" b="1" dirty="0">
                <a:latin typeface="Calibri"/>
                <a:cs typeface="Calibri"/>
              </a:rPr>
              <a:t>Prompt Starters: </a:t>
            </a:r>
            <a:r>
              <a:rPr lang="en-US" sz="3500" dirty="0">
                <a:latin typeface="Calibri"/>
                <a:cs typeface="Calibri"/>
              </a:rPr>
              <a:t>	</a:t>
            </a:r>
          </a:p>
          <a:p>
            <a:r>
              <a:rPr lang="en-US" sz="2800" dirty="0">
                <a:latin typeface="Calibri"/>
                <a:cs typeface="Calibri"/>
              </a:rPr>
              <a:t>What do you notice?</a:t>
            </a:r>
          </a:p>
          <a:p>
            <a:endParaRPr lang="en-US" sz="2800" dirty="0">
              <a:latin typeface="Calibri"/>
              <a:cs typeface="Calibri"/>
            </a:endParaRPr>
          </a:p>
          <a:p>
            <a:r>
              <a:rPr lang="en-US" sz="2800" dirty="0">
                <a:latin typeface="Calibri"/>
                <a:cs typeface="Calibri"/>
              </a:rPr>
              <a:t>What other details can you add?</a:t>
            </a:r>
          </a:p>
          <a:p>
            <a:endParaRPr lang="en-US" sz="2800" dirty="0">
              <a:latin typeface="Calibri"/>
              <a:cs typeface="Calibri"/>
            </a:endParaRPr>
          </a:p>
          <a:p>
            <a:r>
              <a:rPr lang="en-US" sz="2800" dirty="0">
                <a:latin typeface="Calibri"/>
                <a:cs typeface="Calibri"/>
              </a:rPr>
              <a:t>What else do you notice?</a:t>
            </a:r>
          </a:p>
          <a:p>
            <a:endParaRPr lang="en-US" sz="2800" dirty="0">
              <a:latin typeface="Calibri"/>
              <a:cs typeface="Calibri"/>
            </a:endParaRPr>
          </a:p>
          <a:p>
            <a:r>
              <a:rPr lang="en-US" sz="2800" dirty="0">
                <a:latin typeface="Calibri"/>
                <a:cs typeface="Calibri"/>
              </a:rPr>
              <a:t>Tell me more about…</a:t>
            </a:r>
          </a:p>
          <a:p>
            <a:pPr marL="0" indent="0">
              <a:buNone/>
            </a:pPr>
            <a:r>
              <a:rPr lang="en-US" sz="3600" dirty="0">
                <a:latin typeface="Calibri"/>
                <a:cs typeface="Calibri"/>
              </a:rPr>
              <a:t>	</a:t>
            </a:r>
          </a:p>
        </p:txBody>
      </p:sp>
      <p:sp>
        <p:nvSpPr>
          <p:cNvPr id="5" name="Content Placeholder 2"/>
          <p:cNvSpPr txBox="1">
            <a:spLocks/>
          </p:cNvSpPr>
          <p:nvPr/>
        </p:nvSpPr>
        <p:spPr>
          <a:xfrm>
            <a:off x="4749800" y="1168400"/>
            <a:ext cx="3962400" cy="48768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3500" b="1" dirty="0">
                <a:latin typeface="Calibri"/>
                <a:cs typeface="Calibri"/>
              </a:rPr>
              <a:t>Response Starters: </a:t>
            </a:r>
            <a:endParaRPr lang="en-US" sz="3500" dirty="0">
              <a:latin typeface="Calibri"/>
              <a:cs typeface="Calibri"/>
            </a:endParaRPr>
          </a:p>
          <a:p>
            <a:r>
              <a:rPr lang="en-US" sz="2800" dirty="0">
                <a:latin typeface="Calibri"/>
                <a:cs typeface="Calibri"/>
              </a:rPr>
              <a:t>I notice that…</a:t>
            </a:r>
          </a:p>
          <a:p>
            <a:endParaRPr lang="en-US" sz="2800" dirty="0">
              <a:latin typeface="Calibri"/>
              <a:cs typeface="Calibri"/>
            </a:endParaRPr>
          </a:p>
          <a:p>
            <a:r>
              <a:rPr lang="en-US" sz="2800" dirty="0">
                <a:latin typeface="Calibri"/>
                <a:cs typeface="Calibri"/>
              </a:rPr>
              <a:t>Another detail I notice…</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I also notice…</a:t>
            </a:r>
          </a:p>
          <a:p>
            <a:endParaRPr lang="en-US" sz="2800" dirty="0">
              <a:latin typeface="Calibri"/>
              <a:cs typeface="Calibri"/>
            </a:endParaRPr>
          </a:p>
          <a:p>
            <a:r>
              <a:rPr lang="en-US" sz="2800" dirty="0">
                <a:latin typeface="Calibri"/>
                <a:cs typeface="Calibri"/>
              </a:rPr>
              <a:t>I would like to add,…</a:t>
            </a:r>
          </a:p>
        </p:txBody>
      </p:sp>
    </p:spTree>
    <p:extLst>
      <p:ext uri="{BB962C8B-B14F-4D97-AF65-F5344CB8AC3E}">
        <p14:creationId xmlns:p14="http://schemas.microsoft.com/office/powerpoint/2010/main" val="1283589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381125" y="654050"/>
            <a:ext cx="6848475" cy="5549900"/>
          </a:xfrm>
          <a:ln w="57150">
            <a:solidFill>
              <a:srgbClr val="00B050"/>
            </a:solidFill>
            <a:miter lim="800000"/>
            <a:headEnd/>
            <a:tailEnd/>
          </a:ln>
        </p:spPr>
      </p:pic>
    </p:spTree>
    <p:extLst>
      <p:ext uri="{BB962C8B-B14F-4D97-AF65-F5344CB8AC3E}">
        <p14:creationId xmlns:p14="http://schemas.microsoft.com/office/powerpoint/2010/main" val="308399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302710" y="3126793"/>
            <a:ext cx="2369262" cy="3185487"/>
          </a:xfrm>
          <a:prstGeom prst="rect">
            <a:avLst/>
          </a:prstGeom>
        </p:spPr>
        <p:txBody>
          <a:bodyPr wrap="square">
            <a:spAutoFit/>
          </a:bodyPr>
          <a:lstStyle/>
          <a:p>
            <a:r>
              <a:rPr lang="en-US" sz="3200" b="1" dirty="0"/>
              <a:t>Prompt: </a:t>
            </a:r>
          </a:p>
          <a:p>
            <a:r>
              <a:rPr lang="en-US" sz="3200" dirty="0"/>
              <a:t>What do you notice in the visual text? Provide details.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6"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522" y="898161"/>
            <a:ext cx="6030410" cy="5201697"/>
          </a:xfrm>
          <a:prstGeom prst="rect">
            <a:avLst/>
          </a:prstGeom>
        </p:spPr>
      </p:pic>
    </p:spTree>
    <p:extLst>
      <p:ext uri="{BB962C8B-B14F-4D97-AF65-F5344CB8AC3E}">
        <p14:creationId xmlns:p14="http://schemas.microsoft.com/office/powerpoint/2010/main" val="992435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260" y="965871"/>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67" y="2073867"/>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722652"/>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2957" y="1035347"/>
            <a:ext cx="5544273" cy="5201697"/>
          </a:xfrm>
          <a:prstGeom prst="rect">
            <a:avLst/>
          </a:prstGeom>
        </p:spPr>
      </p:pic>
      <p:pic>
        <p:nvPicPr>
          <p:cNvPr id="10" name="MODEL CLARIFY 5TH GR.">
            <a:hlinkClick r:id="" action="ppaction://media"/>
            <a:extLst>
              <a:ext uri="{FF2B5EF4-FFF2-40B4-BE49-F238E27FC236}">
                <a16:creationId xmlns:a16="http://schemas.microsoft.com/office/drawing/2014/main" id="{4679C5C3-AA5A-B446-925C-3AB6BA979B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01218" y="105817"/>
            <a:ext cx="812800" cy="812800"/>
          </a:xfrm>
          <a:prstGeom prst="rect">
            <a:avLst/>
          </a:prstGeom>
          <a:ln>
            <a:solidFill>
              <a:schemeClr val="accent1"/>
            </a:solidFill>
          </a:ln>
        </p:spPr>
      </p:pic>
    </p:spTree>
    <p:extLst>
      <p:ext uri="{BB962C8B-B14F-4D97-AF65-F5344CB8AC3E}">
        <p14:creationId xmlns:p14="http://schemas.microsoft.com/office/powerpoint/2010/main" val="182508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407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32050" y="568627"/>
            <a:ext cx="3392116" cy="5755422"/>
          </a:xfrm>
          <a:prstGeom prst="rect">
            <a:avLst/>
          </a:prstGeom>
          <a:noFill/>
        </p:spPr>
        <p:txBody>
          <a:bodyPr wrap="square" rtlCol="0">
            <a:spAutoFit/>
          </a:bodyPr>
          <a:lstStyle/>
          <a:p>
            <a:r>
              <a:rPr lang="en-US" sz="1600" b="1" dirty="0"/>
              <a:t>Partner A: </a:t>
            </a:r>
            <a:r>
              <a:rPr lang="en-US" sz="1600" dirty="0"/>
              <a:t>I notice people in a place where everything is destroyed and wrecked.  What can you add?</a:t>
            </a:r>
          </a:p>
          <a:p>
            <a:endParaRPr lang="en-US" sz="1600" dirty="0"/>
          </a:p>
          <a:p>
            <a:r>
              <a:rPr lang="en-US" sz="1600" b="1" dirty="0"/>
              <a:t>Partner A:  </a:t>
            </a:r>
            <a:r>
              <a:rPr lang="en-US" sz="1600" dirty="0"/>
              <a:t>I notice that the house is missing a corner and is leaning over.  Tell me more about the man and the wrecked house.</a:t>
            </a:r>
          </a:p>
          <a:p>
            <a:endParaRPr lang="en-US" sz="1600" b="1" dirty="0"/>
          </a:p>
          <a:p>
            <a:endParaRPr lang="en-US" sz="1600" b="1" dirty="0"/>
          </a:p>
          <a:p>
            <a:r>
              <a:rPr lang="en-US" sz="1600" b="1" dirty="0"/>
              <a:t>Partner A: </a:t>
            </a:r>
            <a:r>
              <a:rPr lang="en-US" sz="1600" dirty="0"/>
              <a:t>I notice a lady standing in front of the house with her hands out in front of her.  What can you add?</a:t>
            </a:r>
          </a:p>
          <a:p>
            <a:endParaRPr lang="en-US" sz="1600" dirty="0"/>
          </a:p>
          <a:p>
            <a:r>
              <a:rPr lang="en-US" sz="1600" b="1" dirty="0"/>
              <a:t>Partner A: </a:t>
            </a:r>
            <a:r>
              <a:rPr lang="en-US" sz="1600" dirty="0"/>
              <a:t>I notice that she is turned toward the house and the man.  She is leaning toward them.  What can you add?</a:t>
            </a:r>
          </a:p>
          <a:p>
            <a:endParaRPr lang="en-US" sz="1600" dirty="0"/>
          </a:p>
          <a:p>
            <a:r>
              <a:rPr lang="en-US" sz="1600" b="1" dirty="0"/>
              <a:t>Partner A: </a:t>
            </a:r>
            <a:r>
              <a:rPr lang="en-US" sz="1600" dirty="0"/>
              <a:t>I notice an old car next to the dead tree.  The car’s hood is open.  There is a board on top of it.  What other details can you add?</a:t>
            </a:r>
          </a:p>
        </p:txBody>
      </p:sp>
      <p:sp>
        <p:nvSpPr>
          <p:cNvPr id="5" name="TextBox 4"/>
          <p:cNvSpPr txBox="1"/>
          <p:nvPr/>
        </p:nvSpPr>
        <p:spPr>
          <a:xfrm>
            <a:off x="4568197" y="501596"/>
            <a:ext cx="3619308" cy="6001643"/>
          </a:xfrm>
          <a:prstGeom prst="rect">
            <a:avLst/>
          </a:prstGeom>
          <a:noFill/>
        </p:spPr>
        <p:txBody>
          <a:bodyPr wrap="square" rtlCol="0">
            <a:spAutoFit/>
          </a:bodyPr>
          <a:lstStyle/>
          <a:p>
            <a:r>
              <a:rPr lang="en-US" sz="1600" b="1" dirty="0"/>
              <a:t>Partner B:  </a:t>
            </a:r>
            <a:r>
              <a:rPr lang="en-US" sz="1600" dirty="0"/>
              <a:t>I notice a wrecked house.  I notice a man looking in the wrecked house.  Tell me more.</a:t>
            </a:r>
          </a:p>
          <a:p>
            <a:endParaRPr lang="en-US" sz="1600" b="1" dirty="0"/>
          </a:p>
          <a:p>
            <a:r>
              <a:rPr lang="en-US" sz="1600" b="1" dirty="0"/>
              <a:t>Partner B: </a:t>
            </a:r>
            <a:r>
              <a:rPr lang="en-US" sz="1600" dirty="0"/>
              <a:t>I notice the man is putting his hand on the wall as he looks in the opening.  The house does not have a roof.  I notice the sky through the top window.  The house is leaning to the side that is missing the wall.  What can you add?</a:t>
            </a:r>
          </a:p>
          <a:p>
            <a:endParaRPr lang="en-US" sz="1600" dirty="0"/>
          </a:p>
          <a:p>
            <a:r>
              <a:rPr lang="en-US" sz="1600" b="1" dirty="0"/>
              <a:t>Partner B: </a:t>
            </a:r>
            <a:r>
              <a:rPr lang="en-US" sz="1600" dirty="0"/>
              <a:t>It looks like she is asking for something.  What else can you add about the lady?</a:t>
            </a:r>
          </a:p>
          <a:p>
            <a:endParaRPr lang="en-US" sz="1600" dirty="0"/>
          </a:p>
          <a:p>
            <a:r>
              <a:rPr lang="en-US" sz="1600" b="1" dirty="0"/>
              <a:t>Partner B</a:t>
            </a:r>
            <a:r>
              <a:rPr lang="en-US" sz="1600" dirty="0"/>
              <a:t>: I notice the girl holding a baby’s hand.  The baby is in the dirt.  It looks like she is helping the baby get up.  Tell me more.</a:t>
            </a:r>
          </a:p>
          <a:p>
            <a:endParaRPr lang="en-US" sz="1600" dirty="0"/>
          </a:p>
          <a:p>
            <a:r>
              <a:rPr lang="en-US" sz="1600" b="1" dirty="0"/>
              <a:t>Partner B: </a:t>
            </a:r>
            <a:r>
              <a:rPr lang="en-US" sz="1600" dirty="0"/>
              <a:t>I notice a puddle and cracked mud and dirt everywhere.  It looks like a desert around the houses. </a:t>
            </a:r>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320"/>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01597"/>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44748" y="-273488"/>
            <a:ext cx="8229600" cy="775086"/>
          </a:xfrm>
        </p:spPr>
        <p:txBody>
          <a:bodyPr>
            <a:normAutofit/>
          </a:bodyPr>
          <a:lstStyle/>
          <a:p>
            <a:pPr algn="ctr"/>
            <a:r>
              <a:rPr lang="en-US" sz="2800" b="1" u="sng" dirty="0">
                <a:solidFill>
                  <a:schemeClr val="tx1"/>
                </a:solidFill>
              </a:rPr>
              <a:t>What makes this a model conversation?</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670254"/>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2910" y="3081689"/>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3986" y="5339036"/>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2638"/>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2893572"/>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4134506"/>
            <a:ext cx="1199599" cy="1048469"/>
          </a:xfrm>
          <a:prstGeom prst="rect">
            <a:avLst/>
          </a:prstGeom>
        </p:spPr>
      </p:pic>
      <p:pic>
        <p:nvPicPr>
          <p:cNvPr id="15" name="Picture 1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7" y="5255058"/>
            <a:ext cx="1199599" cy="1048469"/>
          </a:xfrm>
          <a:prstGeom prst="rect">
            <a:avLst/>
          </a:prstGeom>
        </p:spPr>
      </p:pic>
      <p:pic>
        <p:nvPicPr>
          <p:cNvPr id="16" name="Picture 15"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2909" y="4192607"/>
            <a:ext cx="948679" cy="957629"/>
          </a:xfrm>
          <a:prstGeom prst="rect">
            <a:avLst/>
          </a:prstGeom>
        </p:spPr>
      </p:pic>
    </p:spTree>
    <p:extLst>
      <p:ext uri="{BB962C8B-B14F-4D97-AF65-F5344CB8AC3E}">
        <p14:creationId xmlns:p14="http://schemas.microsoft.com/office/powerpoint/2010/main" val="324702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32231" y="523773"/>
            <a:ext cx="3392116" cy="5755422"/>
          </a:xfrm>
          <a:prstGeom prst="rect">
            <a:avLst/>
          </a:prstGeom>
          <a:noFill/>
        </p:spPr>
        <p:txBody>
          <a:bodyPr wrap="square" rtlCol="0">
            <a:spAutoFit/>
          </a:bodyPr>
          <a:lstStyle/>
          <a:p>
            <a:r>
              <a:rPr lang="en-US" sz="1600" b="1" dirty="0"/>
              <a:t>Partner A: </a:t>
            </a:r>
            <a:r>
              <a:rPr lang="en-US" sz="1600" dirty="0"/>
              <a:t>I notice people in a place where everything is destroyed and wrecked.  What can you add?</a:t>
            </a:r>
          </a:p>
          <a:p>
            <a:endParaRPr lang="en-US" sz="1600" dirty="0"/>
          </a:p>
          <a:p>
            <a:r>
              <a:rPr lang="en-US" sz="1600" b="1" dirty="0"/>
              <a:t>Partner A:  </a:t>
            </a:r>
            <a:r>
              <a:rPr lang="en-US" sz="1600" dirty="0"/>
              <a:t>I notice that the house is missing a corner and is leaning over.  Tell me more about the man and the wrecked house.</a:t>
            </a:r>
          </a:p>
          <a:p>
            <a:endParaRPr lang="en-US" sz="1600" b="1" dirty="0"/>
          </a:p>
          <a:p>
            <a:endParaRPr lang="en-US" sz="1600" b="1" dirty="0"/>
          </a:p>
          <a:p>
            <a:r>
              <a:rPr lang="en-US" sz="1600" b="1" dirty="0"/>
              <a:t>Partner A: </a:t>
            </a:r>
            <a:r>
              <a:rPr lang="en-US" sz="1600" dirty="0"/>
              <a:t>I notice a lady standing in front of the house with her hands out in front of her.  What can you add?</a:t>
            </a:r>
          </a:p>
          <a:p>
            <a:endParaRPr lang="en-US" sz="1600" dirty="0"/>
          </a:p>
          <a:p>
            <a:r>
              <a:rPr lang="en-US" sz="1600" b="1" dirty="0"/>
              <a:t>Partner A: </a:t>
            </a:r>
            <a:r>
              <a:rPr lang="en-US" sz="1600" dirty="0"/>
              <a:t>I notice that she is turned toward the house and the man.  She is leaning toward them.  What can you add?</a:t>
            </a:r>
          </a:p>
          <a:p>
            <a:endParaRPr lang="en-US" sz="1600" dirty="0"/>
          </a:p>
          <a:p>
            <a:r>
              <a:rPr lang="en-US" sz="1600" b="1" dirty="0"/>
              <a:t>Partner A: </a:t>
            </a:r>
            <a:r>
              <a:rPr lang="en-US" sz="1600" dirty="0"/>
              <a:t>I notice an old car next to the dead tree.  The car’s hood is open.  There is a board on top of it.  What other details can you add?</a:t>
            </a:r>
          </a:p>
        </p:txBody>
      </p:sp>
      <p:sp>
        <p:nvSpPr>
          <p:cNvPr id="5" name="TextBox 4"/>
          <p:cNvSpPr txBox="1"/>
          <p:nvPr/>
        </p:nvSpPr>
        <p:spPr>
          <a:xfrm>
            <a:off x="4572000" y="466147"/>
            <a:ext cx="3619308" cy="6001643"/>
          </a:xfrm>
          <a:prstGeom prst="rect">
            <a:avLst/>
          </a:prstGeom>
          <a:noFill/>
        </p:spPr>
        <p:txBody>
          <a:bodyPr wrap="square" rtlCol="0">
            <a:spAutoFit/>
          </a:bodyPr>
          <a:lstStyle/>
          <a:p>
            <a:r>
              <a:rPr lang="en-US" sz="1600" b="1" dirty="0"/>
              <a:t>Partner B:  </a:t>
            </a:r>
            <a:r>
              <a:rPr lang="en-US" sz="1600" dirty="0"/>
              <a:t>I notice a wrecked house.  I notice a man looking in the wrecked house.  Tell me more.</a:t>
            </a:r>
          </a:p>
          <a:p>
            <a:endParaRPr lang="en-US" sz="1600" b="1" dirty="0"/>
          </a:p>
          <a:p>
            <a:r>
              <a:rPr lang="en-US" sz="1600" b="1" dirty="0"/>
              <a:t>Partner B: </a:t>
            </a:r>
            <a:r>
              <a:rPr lang="en-US" sz="1600" dirty="0"/>
              <a:t>I notice the man is putting his hand on the wall as he looks in the opening.  The house does not have a roof.  I notice the sky through the top window.  The house is leaning to the side that is missing the wall.  What can you add?</a:t>
            </a:r>
          </a:p>
          <a:p>
            <a:endParaRPr lang="en-US" sz="1600" dirty="0"/>
          </a:p>
          <a:p>
            <a:r>
              <a:rPr lang="en-US" sz="1600" b="1" dirty="0"/>
              <a:t>Partner B: </a:t>
            </a:r>
            <a:r>
              <a:rPr lang="en-US" sz="1600" dirty="0"/>
              <a:t>It looks like she is asking for something.  What else can you add about the lady?</a:t>
            </a:r>
          </a:p>
          <a:p>
            <a:endParaRPr lang="en-US" sz="1600" dirty="0"/>
          </a:p>
          <a:p>
            <a:r>
              <a:rPr lang="en-US" sz="1600" b="1" dirty="0"/>
              <a:t>Partner B</a:t>
            </a:r>
            <a:r>
              <a:rPr lang="en-US" sz="1600" dirty="0"/>
              <a:t>: I notice the girl holding a baby’s hand.  The baby is in the dirt.  It looks like she is helping the baby get up.  Tell me more.</a:t>
            </a:r>
          </a:p>
          <a:p>
            <a:endParaRPr lang="en-US" sz="1600" dirty="0"/>
          </a:p>
          <a:p>
            <a:r>
              <a:rPr lang="en-US" sz="1600" b="1" dirty="0"/>
              <a:t>Partner B: </a:t>
            </a:r>
            <a:r>
              <a:rPr lang="en-US" sz="1600" dirty="0"/>
              <a:t>I notice a puddle and cracked mud and dirt everywhere.  It looks like a desert around the houses. </a:t>
            </a:r>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2" y="514785"/>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3824" y="456001"/>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47472" y="-39688"/>
            <a:ext cx="8229600" cy="482601"/>
          </a:xfrm>
        </p:spPr>
        <p:txBody>
          <a:bodyPr>
            <a:normAutofit/>
          </a:bodyPr>
          <a:lstStyle/>
          <a:p>
            <a:pPr algn="ctr"/>
            <a:r>
              <a:rPr lang="en-US" sz="2800" b="1" u="sng" dirty="0">
                <a:solidFill>
                  <a:schemeClr val="tx1"/>
                </a:solidFill>
              </a:rPr>
              <a:t>Understanding the Skill of CREATE and CLARIFY</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3824" y="162465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1979" y="3036093"/>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3055" y="5293440"/>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2" y="1763103"/>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5" y="3004037"/>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5" y="4244971"/>
            <a:ext cx="1199599" cy="1048469"/>
          </a:xfrm>
          <a:prstGeom prst="rect">
            <a:avLst/>
          </a:prstGeom>
        </p:spPr>
      </p:pic>
      <p:pic>
        <p:nvPicPr>
          <p:cNvPr id="15" name="Picture 1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99" y="5365523"/>
            <a:ext cx="1199599" cy="1048469"/>
          </a:xfrm>
          <a:prstGeom prst="rect">
            <a:avLst/>
          </a:prstGeom>
        </p:spPr>
      </p:pic>
      <p:pic>
        <p:nvPicPr>
          <p:cNvPr id="16" name="Picture 15"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1978" y="4147011"/>
            <a:ext cx="948679" cy="957629"/>
          </a:xfrm>
          <a:prstGeom prst="rect">
            <a:avLst/>
          </a:prstGeom>
        </p:spPr>
      </p:pic>
      <p:cxnSp>
        <p:nvCxnSpPr>
          <p:cNvPr id="17" name="Straight Connector 16"/>
          <p:cNvCxnSpPr/>
          <p:nvPr/>
        </p:nvCxnSpPr>
        <p:spPr>
          <a:xfrm>
            <a:off x="2154729" y="819645"/>
            <a:ext cx="838200" cy="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cxnSpLocks/>
          </p:cNvCxnSpPr>
          <p:nvPr/>
        </p:nvCxnSpPr>
        <p:spPr>
          <a:xfrm flipV="1">
            <a:off x="2079743" y="1335810"/>
            <a:ext cx="1611062" cy="1"/>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680770" y="762019"/>
            <a:ext cx="838200" cy="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a:cxnSpLocks/>
          </p:cNvCxnSpPr>
          <p:nvPr/>
        </p:nvCxnSpPr>
        <p:spPr>
          <a:xfrm>
            <a:off x="4712923" y="1001209"/>
            <a:ext cx="2994163"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572000" y="1211277"/>
            <a:ext cx="698742"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296384" y="1226478"/>
            <a:ext cx="1433044"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F0150859-85E6-5548-AFCF-E90E8272899E}"/>
              </a:ext>
            </a:extLst>
          </p:cNvPr>
          <p:cNvCxnSpPr>
            <a:cxnSpLocks/>
          </p:cNvCxnSpPr>
          <p:nvPr/>
        </p:nvCxnSpPr>
        <p:spPr>
          <a:xfrm flipV="1">
            <a:off x="1217227" y="2281274"/>
            <a:ext cx="1611062" cy="1"/>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3487877-4635-CF4D-A33A-3A9414AEEA94}"/>
              </a:ext>
            </a:extLst>
          </p:cNvPr>
          <p:cNvCxnSpPr>
            <a:cxnSpLocks/>
          </p:cNvCxnSpPr>
          <p:nvPr/>
        </p:nvCxnSpPr>
        <p:spPr>
          <a:xfrm>
            <a:off x="2252617" y="1808542"/>
            <a:ext cx="785057"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539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381125" y="654050"/>
            <a:ext cx="6848475" cy="5549900"/>
          </a:xfrm>
          <a:ln w="57150">
            <a:solidFill>
              <a:srgbClr val="00B050"/>
            </a:solidFill>
            <a:miter lim="800000"/>
            <a:headEnd/>
            <a:tailEnd/>
          </a:ln>
        </p:spPr>
      </p:pic>
    </p:spTree>
    <p:extLst>
      <p:ext uri="{BB962C8B-B14F-4D97-AF65-F5344CB8AC3E}">
        <p14:creationId xmlns:p14="http://schemas.microsoft.com/office/powerpoint/2010/main" val="1778093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05492" y="300264"/>
            <a:ext cx="1538061" cy="2168616"/>
          </a:xfrm>
          <a:prstGeom prst="rect">
            <a:avLst/>
          </a:prstGeom>
          <a:ln w="12700" cap="sq">
            <a:solidFill>
              <a:srgbClr val="000000"/>
            </a:solidFill>
            <a:prstDash val="solid"/>
            <a:miter lim="800000"/>
          </a:ln>
          <a:effectLst>
            <a:glow rad="152400">
              <a:schemeClr val="accent1">
                <a:lumMod val="40000"/>
                <a:lumOff val="60000"/>
                <a:alpha val="40000"/>
              </a:schemeClr>
            </a:glow>
            <a:outerShdw blurRad="50800" dist="38100" dir="2700000" algn="tl" rotWithShape="0">
              <a:srgbClr val="000000">
                <a:alpha val="43000"/>
              </a:srgbClr>
            </a:outerShdw>
          </a:effectLst>
        </p:spPr>
      </p:pic>
      <p:sp>
        <p:nvSpPr>
          <p:cNvPr id="7" name="TextBox 6"/>
          <p:cNvSpPr txBox="1">
            <a:spLocks noChangeArrowheads="1"/>
          </p:cNvSpPr>
          <p:nvPr/>
        </p:nvSpPr>
        <p:spPr bwMode="auto">
          <a:xfrm>
            <a:off x="496888" y="392113"/>
            <a:ext cx="6910387" cy="463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en-US" sz="3700" b="1">
                <a:latin typeface="Avenir Black" charset="0"/>
                <a:cs typeface="Avenir Black" charset="0"/>
              </a:rPr>
              <a:t>Conversation Norms Poster</a:t>
            </a:r>
          </a:p>
          <a:p>
            <a:r>
              <a:rPr lang="en-US" sz="3600" b="1">
                <a:latin typeface="Avenir Book" charset="0"/>
                <a:cs typeface="Avenir Book" charset="0"/>
              </a:rPr>
              <a:t> </a:t>
            </a:r>
            <a:endParaRPr lang="en-US" sz="3600">
              <a:latin typeface="Avenir Book" charset="0"/>
              <a:cs typeface="Avenir Book" charset="0"/>
            </a:endParaRPr>
          </a:p>
          <a:p>
            <a:pPr lvl="1">
              <a:buFont typeface="Arial" charset="0"/>
              <a:buChar char="•"/>
            </a:pPr>
            <a:r>
              <a:rPr lang="en-US" sz="3400">
                <a:latin typeface="Avenir Book" charset="0"/>
                <a:cs typeface="Avenir Book" charset="0"/>
              </a:rPr>
              <a:t>Use your think time</a:t>
            </a:r>
          </a:p>
          <a:p>
            <a:pPr lvl="1">
              <a:buFont typeface="Arial" charset="0"/>
              <a:buChar char="•"/>
            </a:pPr>
            <a:r>
              <a:rPr lang="en-US" sz="3400">
                <a:latin typeface="Avenir Book" charset="0"/>
                <a:cs typeface="Avenir Book" charset="0"/>
              </a:rPr>
              <a:t>Use the language of the skill</a:t>
            </a:r>
          </a:p>
          <a:p>
            <a:pPr lvl="1">
              <a:buFont typeface="Arial" charset="0"/>
              <a:buChar char="•"/>
            </a:pPr>
            <a:r>
              <a:rPr lang="en-US" sz="3400">
                <a:latin typeface="Avenir Book" charset="0"/>
                <a:cs typeface="Avenir Book" charset="0"/>
              </a:rPr>
              <a:t>Use your conversation voice</a:t>
            </a:r>
          </a:p>
          <a:p>
            <a:pPr lvl="1">
              <a:buFont typeface="Arial" charset="0"/>
              <a:buChar char="•"/>
            </a:pPr>
            <a:r>
              <a:rPr lang="en-US" sz="3400">
                <a:latin typeface="Avenir Book" charset="0"/>
                <a:cs typeface="Avenir Book" charset="0"/>
              </a:rPr>
              <a:t>Listen respectfully</a:t>
            </a:r>
          </a:p>
          <a:p>
            <a:pPr lvl="1">
              <a:buFont typeface="Arial" charset="0"/>
              <a:buChar char="•"/>
            </a:pPr>
            <a:r>
              <a:rPr lang="en-US" sz="3400">
                <a:latin typeface="Avenir Book" charset="0"/>
                <a:cs typeface="Avenir Book" charset="0"/>
              </a:rPr>
              <a:t>Take turns and build on each other’s ideas</a:t>
            </a:r>
          </a:p>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86" y="4707812"/>
            <a:ext cx="7802919" cy="1938197"/>
          </a:xfrm>
          <a:prstGeom prst="rect">
            <a:avLst/>
          </a:prstGeom>
          <a:effectLst>
            <a:glow rad="190500">
              <a:schemeClr val="accent1">
                <a:lumMod val="40000"/>
                <a:lumOff val="60000"/>
                <a:alpha val="40000"/>
              </a:schemeClr>
            </a:glo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049" y="3720354"/>
            <a:ext cx="2787756" cy="2302928"/>
          </a:xfrm>
          <a:prstGeom prst="rect">
            <a:avLst/>
          </a:prstGeom>
          <a:effectLst>
            <a:glow rad="190500">
              <a:schemeClr val="accent1">
                <a:lumMod val="40000"/>
                <a:lumOff val="60000"/>
                <a:alpha val="40000"/>
              </a:schemeClr>
            </a:glo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984" y="3166361"/>
            <a:ext cx="3240742" cy="2510550"/>
          </a:xfrm>
          <a:prstGeom prst="rect">
            <a:avLst/>
          </a:prstGeom>
          <a:effectLst>
            <a:glow rad="190500">
              <a:schemeClr val="accent1">
                <a:lumMod val="40000"/>
                <a:lumOff val="60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694" y="2732895"/>
            <a:ext cx="2415859" cy="1974918"/>
          </a:xfrm>
          <a:prstGeom prst="rect">
            <a:avLst/>
          </a:prstGeom>
          <a:effectLst>
            <a:glow rad="190500">
              <a:schemeClr val="accent1">
                <a:lumMod val="40000"/>
                <a:lumOff val="60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824" y="1029814"/>
            <a:ext cx="2321729" cy="1937728"/>
          </a:xfrm>
          <a:prstGeom prst="rect">
            <a:avLst/>
          </a:prstGeom>
          <a:effectLst>
            <a:glow rad="139700">
              <a:schemeClr val="accent1">
                <a:lumMod val="40000"/>
                <a:lumOff val="60000"/>
                <a:alpha val="40000"/>
              </a:schemeClr>
            </a:glow>
          </a:effectLst>
        </p:spPr>
      </p:pic>
    </p:spTree>
    <p:extLst>
      <p:ext uri="{BB962C8B-B14F-4D97-AF65-F5344CB8AC3E}">
        <p14:creationId xmlns:p14="http://schemas.microsoft.com/office/powerpoint/2010/main" val="89330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nodeType="clickEffect">
                                  <p:stCondLst>
                                    <p:cond delay="0"/>
                                  </p:stCondLst>
                                  <p:childTnLst>
                                    <p:animEffect transition="out" filter="blinds(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820" y="86859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827" y="197659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33779" y="362537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2957" y="938072"/>
            <a:ext cx="5544273" cy="5201697"/>
          </a:xfrm>
          <a:prstGeom prst="rect">
            <a:avLst/>
          </a:prstGeom>
        </p:spPr>
      </p:pic>
      <p:pic>
        <p:nvPicPr>
          <p:cNvPr id="10" name="MODEL CLARIFY 5TH GR.">
            <a:hlinkClick r:id="" action="ppaction://media"/>
            <a:extLst>
              <a:ext uri="{FF2B5EF4-FFF2-40B4-BE49-F238E27FC236}">
                <a16:creationId xmlns:a16="http://schemas.microsoft.com/office/drawing/2014/main" id="{4679C5C3-AA5A-B446-925C-3AB6BA979B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1656" y="47452"/>
            <a:ext cx="812800" cy="812800"/>
          </a:xfrm>
          <a:prstGeom prst="rect">
            <a:avLst/>
          </a:prstGeom>
          <a:ln>
            <a:solidFill>
              <a:schemeClr val="accent1"/>
            </a:solidFill>
          </a:ln>
        </p:spPr>
      </p:pic>
    </p:spTree>
    <p:extLst>
      <p:ext uri="{BB962C8B-B14F-4D97-AF65-F5344CB8AC3E}">
        <p14:creationId xmlns:p14="http://schemas.microsoft.com/office/powerpoint/2010/main" val="74811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407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857607"/>
            <a:ext cx="3392116" cy="5586145"/>
          </a:xfrm>
          <a:prstGeom prst="rect">
            <a:avLst/>
          </a:prstGeom>
          <a:noFill/>
        </p:spPr>
        <p:txBody>
          <a:bodyPr wrap="square" rtlCol="0">
            <a:spAutoFit/>
          </a:bodyPr>
          <a:lstStyle/>
          <a:p>
            <a:r>
              <a:rPr lang="en-US" sz="1700" b="1" dirty="0"/>
              <a:t>Partner A: </a:t>
            </a:r>
            <a:r>
              <a:rPr lang="en-US" sz="1700" dirty="0"/>
              <a:t>Everything is destroyed and wrecked.</a:t>
            </a:r>
          </a:p>
          <a:p>
            <a:endParaRPr lang="en-US" sz="1700" dirty="0"/>
          </a:p>
          <a:p>
            <a:endParaRPr lang="en-US" sz="1700" dirty="0"/>
          </a:p>
          <a:p>
            <a:r>
              <a:rPr lang="en-US" sz="1700" b="1" dirty="0"/>
              <a:t>Partner A:  </a:t>
            </a:r>
            <a:r>
              <a:rPr lang="en-US" sz="1700" dirty="0"/>
              <a:t>I notice a wrecked house.  What do you notice?. </a:t>
            </a:r>
          </a:p>
          <a:p>
            <a:endParaRPr lang="en-US" sz="1700" b="1" dirty="0"/>
          </a:p>
          <a:p>
            <a:endParaRPr lang="en-US" sz="1700" b="1" dirty="0"/>
          </a:p>
          <a:p>
            <a:endParaRPr lang="en-US" sz="1700" b="1" dirty="0"/>
          </a:p>
          <a:p>
            <a:endParaRPr lang="en-US" sz="1700" b="1" dirty="0"/>
          </a:p>
          <a:p>
            <a:r>
              <a:rPr lang="en-US" sz="1700" b="1" dirty="0"/>
              <a:t>Partner A: </a:t>
            </a:r>
            <a:r>
              <a:rPr lang="en-US" sz="1700" dirty="0"/>
              <a:t>It does not have a roof.</a:t>
            </a:r>
          </a:p>
          <a:p>
            <a:endParaRPr lang="en-US" sz="1700" dirty="0"/>
          </a:p>
          <a:p>
            <a:endParaRPr lang="en-US" sz="1700" dirty="0"/>
          </a:p>
          <a:p>
            <a:endParaRPr lang="en-US" sz="1700" dirty="0"/>
          </a:p>
          <a:p>
            <a:r>
              <a:rPr lang="en-US" sz="1700" b="1" dirty="0"/>
              <a:t>Partner A: </a:t>
            </a:r>
            <a:r>
              <a:rPr lang="en-US" sz="1700" dirty="0"/>
              <a:t>She is leaning over.</a:t>
            </a:r>
          </a:p>
          <a:p>
            <a:endParaRPr lang="en-US" sz="1700" dirty="0"/>
          </a:p>
          <a:p>
            <a:endParaRPr lang="en-US" sz="1700" dirty="0"/>
          </a:p>
          <a:p>
            <a:endParaRPr lang="en-US" sz="1700" dirty="0"/>
          </a:p>
          <a:p>
            <a:r>
              <a:rPr lang="en-US" sz="1700" b="1" dirty="0"/>
              <a:t>Partner A: </a:t>
            </a:r>
            <a:r>
              <a:rPr lang="en-US" sz="1700" dirty="0"/>
              <a:t>I notice an old car.  There is a board, a pipe and a suitcase.  What do you notice</a:t>
            </a:r>
          </a:p>
        </p:txBody>
      </p:sp>
      <p:sp>
        <p:nvSpPr>
          <p:cNvPr id="5" name="TextBox 4"/>
          <p:cNvSpPr txBox="1"/>
          <p:nvPr/>
        </p:nvSpPr>
        <p:spPr>
          <a:xfrm>
            <a:off x="4591715" y="1052160"/>
            <a:ext cx="3619308" cy="5324535"/>
          </a:xfrm>
          <a:prstGeom prst="rect">
            <a:avLst/>
          </a:prstGeom>
          <a:noFill/>
        </p:spPr>
        <p:txBody>
          <a:bodyPr wrap="square" rtlCol="0">
            <a:spAutoFit/>
          </a:bodyPr>
          <a:lstStyle/>
          <a:p>
            <a:r>
              <a:rPr lang="en-US" sz="1700" b="1" dirty="0"/>
              <a:t>Partner B: </a:t>
            </a:r>
            <a:r>
              <a:rPr lang="en-US" sz="1700" dirty="0"/>
              <a:t>I notice a lady standing.</a:t>
            </a:r>
          </a:p>
          <a:p>
            <a:endParaRPr lang="en-US" sz="1700" dirty="0"/>
          </a:p>
          <a:p>
            <a:endParaRPr lang="en-US" sz="1700" dirty="0"/>
          </a:p>
          <a:p>
            <a:endParaRPr lang="en-US" sz="1700" dirty="0"/>
          </a:p>
          <a:p>
            <a:r>
              <a:rPr lang="en-US" sz="1700" b="1" dirty="0"/>
              <a:t>Partner B: </a:t>
            </a:r>
            <a:r>
              <a:rPr lang="en-US" sz="1700" dirty="0"/>
              <a:t>Tell me more.</a:t>
            </a:r>
          </a:p>
          <a:p>
            <a:endParaRPr lang="en-US" sz="1700" dirty="0"/>
          </a:p>
          <a:p>
            <a:endParaRPr lang="en-US" sz="1700" dirty="0"/>
          </a:p>
          <a:p>
            <a:endParaRPr lang="en-US" sz="1700" dirty="0"/>
          </a:p>
          <a:p>
            <a:endParaRPr lang="en-US" sz="1700" dirty="0"/>
          </a:p>
          <a:p>
            <a:r>
              <a:rPr lang="en-US" sz="1700" b="1" dirty="0"/>
              <a:t>Partner B</a:t>
            </a:r>
            <a:r>
              <a:rPr lang="en-US" sz="1700" dirty="0"/>
              <a:t>: What else can you add about the lady?</a:t>
            </a:r>
          </a:p>
          <a:p>
            <a:endParaRPr lang="en-US" sz="1700" dirty="0"/>
          </a:p>
          <a:p>
            <a:endParaRPr lang="en-US" sz="1700" dirty="0"/>
          </a:p>
          <a:p>
            <a:endParaRPr lang="en-US" sz="1700" dirty="0"/>
          </a:p>
          <a:p>
            <a:r>
              <a:rPr lang="en-US" sz="1700" b="1" dirty="0"/>
              <a:t>Partner B: </a:t>
            </a:r>
            <a:r>
              <a:rPr lang="en-US" sz="1700" dirty="0"/>
              <a:t>The baby is in the dirt.  What do you notice?</a:t>
            </a:r>
          </a:p>
          <a:p>
            <a:endParaRPr lang="en-US" sz="1700" dirty="0"/>
          </a:p>
          <a:p>
            <a:endParaRPr lang="en-US" sz="1700" dirty="0"/>
          </a:p>
          <a:p>
            <a:r>
              <a:rPr lang="en-US" sz="1700" b="1" dirty="0"/>
              <a:t>Partner B: </a:t>
            </a:r>
            <a:r>
              <a:rPr lang="en-US" sz="1700" dirty="0"/>
              <a:t>I notice a puddle.  It looks like a desert.</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1053"/>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75451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914400" y="-138113"/>
            <a:ext cx="8229600" cy="1001713"/>
          </a:xfrm>
        </p:spPr>
        <p:txBody>
          <a:bodyPr>
            <a:normAutofit/>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1887206"/>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24509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427550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697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71437"/>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312758"/>
            <a:ext cx="1199599" cy="1048469"/>
          </a:xfrm>
          <a:prstGeom prst="rect">
            <a:avLst/>
          </a:prstGeom>
        </p:spPr>
      </p:pic>
      <p:pic>
        <p:nvPicPr>
          <p:cNvPr id="15" name="Picture 1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52593"/>
            <a:ext cx="1199599" cy="1048469"/>
          </a:xfrm>
          <a:prstGeom prst="rect">
            <a:avLst/>
          </a:prstGeom>
        </p:spPr>
      </p:pic>
      <p:pic>
        <p:nvPicPr>
          <p:cNvPr id="16" name="Picture 15"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5341772"/>
            <a:ext cx="948679" cy="957629"/>
          </a:xfrm>
          <a:prstGeom prst="rect">
            <a:avLst/>
          </a:prstGeom>
        </p:spPr>
      </p:pic>
    </p:spTree>
    <p:extLst>
      <p:ext uri="{BB962C8B-B14F-4D97-AF65-F5344CB8AC3E}">
        <p14:creationId xmlns:p14="http://schemas.microsoft.com/office/powerpoint/2010/main" val="160232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3200" y="795338"/>
            <a:ext cx="3581400" cy="2862262"/>
          </a:xfrm>
        </p:spPr>
        <p:txBody>
          <a:bodyPr>
            <a:normAutofit/>
          </a:bodyPr>
          <a:lstStyle/>
          <a:p>
            <a:r>
              <a:rPr lang="en-US" dirty="0">
                <a:solidFill>
                  <a:schemeClr val="tx1"/>
                </a:solidFill>
              </a:rPr>
              <a:t>REVISE </a:t>
            </a:r>
            <a:br>
              <a:rPr lang="en-US" dirty="0">
                <a:solidFill>
                  <a:schemeClr val="tx1"/>
                </a:solidFill>
              </a:rPr>
            </a:br>
            <a:r>
              <a:rPr lang="en-US" dirty="0">
                <a:solidFill>
                  <a:schemeClr val="tx1"/>
                </a:solidFill>
              </a:rPr>
              <a:t>NON-MODEL</a:t>
            </a:r>
          </a:p>
        </p:txBody>
      </p:sp>
      <p:sp>
        <p:nvSpPr>
          <p:cNvPr id="5" name="TextBox 4"/>
          <p:cNvSpPr txBox="1"/>
          <p:nvPr/>
        </p:nvSpPr>
        <p:spPr>
          <a:xfrm>
            <a:off x="60959" y="6356195"/>
            <a:ext cx="6331415" cy="461665"/>
          </a:xfrm>
          <a:prstGeom prst="rect">
            <a:avLst/>
          </a:prstGeom>
          <a:noFill/>
        </p:spPr>
        <p:txBody>
          <a:bodyPr wrap="square" rtlCol="0">
            <a:spAutoFit/>
          </a:bodyPr>
          <a:lstStyle/>
          <a:p>
            <a:r>
              <a:rPr lang="en-US" sz="2400" b="1" dirty="0">
                <a:solidFill>
                  <a:schemeClr val="bg1"/>
                </a:solidFill>
              </a:rPr>
              <a:t>WHOLE-GROUP/CLASS REVISED NON-MODEL</a:t>
            </a:r>
          </a:p>
        </p:txBody>
      </p:sp>
      <p:pic>
        <p:nvPicPr>
          <p:cNvPr id="4" name="Picture 3">
            <a:extLst>
              <a:ext uri="{FF2B5EF4-FFF2-40B4-BE49-F238E27FC236}">
                <a16:creationId xmlns:a16="http://schemas.microsoft.com/office/drawing/2014/main" id="{EEF645AE-A2A5-834C-9613-C007387391D0}"/>
              </a:ext>
            </a:extLst>
          </p:cNvPr>
          <p:cNvPicPr>
            <a:picLocks noChangeAspect="1"/>
          </p:cNvPicPr>
          <p:nvPr/>
        </p:nvPicPr>
        <p:blipFill>
          <a:blip r:embed="rId3"/>
          <a:stretch>
            <a:fillRect/>
          </a:stretch>
        </p:blipFill>
        <p:spPr>
          <a:xfrm>
            <a:off x="4199057" y="385843"/>
            <a:ext cx="4386634" cy="5676819"/>
          </a:xfrm>
          <a:prstGeom prst="rect">
            <a:avLst/>
          </a:prstGeom>
          <a:solidFill>
            <a:schemeClr val="bg1"/>
          </a:solidFill>
          <a:ln>
            <a:solidFill>
              <a:srgbClr val="000000"/>
            </a:solidFill>
          </a:ln>
        </p:spPr>
      </p:pic>
      <p:sp>
        <p:nvSpPr>
          <p:cNvPr id="6" name="TextBox 5">
            <a:extLst>
              <a:ext uri="{FF2B5EF4-FFF2-40B4-BE49-F238E27FC236}">
                <a16:creationId xmlns:a16="http://schemas.microsoft.com/office/drawing/2014/main" id="{990AA0B1-2FB7-3C45-BEB2-ED5FF47E8BA9}"/>
              </a:ext>
            </a:extLst>
          </p:cNvPr>
          <p:cNvSpPr txBox="1"/>
          <p:nvPr/>
        </p:nvSpPr>
        <p:spPr>
          <a:xfrm>
            <a:off x="188549" y="4931500"/>
            <a:ext cx="3581400" cy="1200329"/>
          </a:xfrm>
          <a:prstGeom prst="rect">
            <a:avLst/>
          </a:prstGeom>
          <a:noFill/>
        </p:spPr>
        <p:txBody>
          <a:bodyPr wrap="square" rtlCol="0">
            <a:spAutoFit/>
          </a:bodyPr>
          <a:lstStyle/>
          <a:p>
            <a:r>
              <a:rPr lang="en-US" b="1" dirty="0"/>
              <a:t>Note to Teacher: </a:t>
            </a:r>
            <a:r>
              <a:rPr lang="en-US" dirty="0"/>
              <a:t>Consult pg. 23-24 of Start Smart 1.0 Lessons or Teacher Resources at end of </a:t>
            </a:r>
          </a:p>
          <a:p>
            <a:r>
              <a:rPr lang="en-US" dirty="0"/>
              <a:t>Power point</a:t>
            </a:r>
          </a:p>
        </p:txBody>
      </p:sp>
    </p:spTree>
    <p:extLst>
      <p:ext uri="{BB962C8B-B14F-4D97-AF65-F5344CB8AC3E}">
        <p14:creationId xmlns:p14="http://schemas.microsoft.com/office/powerpoint/2010/main" val="334660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7702" y="2832096"/>
            <a:ext cx="2421836" cy="3185487"/>
          </a:xfrm>
          <a:prstGeom prst="rect">
            <a:avLst/>
          </a:prstGeom>
        </p:spPr>
        <p:txBody>
          <a:bodyPr wrap="square">
            <a:spAutoFit/>
          </a:bodyPr>
          <a:lstStyle/>
          <a:p>
            <a:r>
              <a:rPr lang="en-US" sz="3200" b="1" dirty="0"/>
              <a:t>Prompt: </a:t>
            </a:r>
          </a:p>
          <a:p>
            <a:r>
              <a:rPr lang="en-US" sz="3200" dirty="0"/>
              <a:t>What do you notice in the visual text? Provide details.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0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9538" y="898161"/>
            <a:ext cx="6025647" cy="5119422"/>
          </a:xfrm>
          <a:prstGeom prst="rect">
            <a:avLst/>
          </a:prstGeom>
        </p:spPr>
      </p:pic>
    </p:spTree>
    <p:extLst>
      <p:ext uri="{BB962C8B-B14F-4D97-AF65-F5344CB8AC3E}">
        <p14:creationId xmlns:p14="http://schemas.microsoft.com/office/powerpoint/2010/main" val="572885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15690" y="3284698"/>
            <a:ext cx="2854082" cy="2539157"/>
          </a:xfrm>
          <a:prstGeom prst="rect">
            <a:avLst/>
          </a:prstGeom>
        </p:spPr>
        <p:txBody>
          <a:bodyPr wrap="square">
            <a:spAutoFit/>
          </a:bodyPr>
          <a:lstStyle/>
          <a:p>
            <a:r>
              <a:rPr lang="en-US" sz="3000" b="1" dirty="0"/>
              <a:t>Prompt: </a:t>
            </a:r>
          </a:p>
          <a:p>
            <a:r>
              <a:rPr lang="en-US" sz="3000" dirty="0"/>
              <a:t>What do you notice in the visual text?</a:t>
            </a:r>
          </a:p>
          <a:p>
            <a:r>
              <a:rPr lang="en-US" sz="3000" dirty="0"/>
              <a:t>Provide details.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104" y="1414998"/>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descr="ThomasHartBentonMural_20120515161313116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1087" y="1373417"/>
            <a:ext cx="6354221" cy="4243611"/>
          </a:xfrm>
          <a:prstGeom prst="rect">
            <a:avLst/>
          </a:prstGeom>
        </p:spPr>
      </p:pic>
    </p:spTree>
    <p:extLst>
      <p:ext uri="{BB962C8B-B14F-4D97-AF65-F5344CB8AC3E}">
        <p14:creationId xmlns:p14="http://schemas.microsoft.com/office/powerpoint/2010/main" val="384932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Language Sample Revision-Non-Model</a:t>
            </a:r>
          </a:p>
        </p:txBody>
      </p:sp>
      <p:sp>
        <p:nvSpPr>
          <p:cNvPr id="3" name="Content Placeholder 2"/>
          <p:cNvSpPr>
            <a:spLocks noGrp="1"/>
          </p:cNvSpPr>
          <p:nvPr>
            <p:ph idx="1"/>
          </p:nvPr>
        </p:nvSpPr>
        <p:spPr>
          <a:xfrm>
            <a:off x="822959" y="1845733"/>
            <a:ext cx="7067007" cy="4502815"/>
          </a:xfrm>
        </p:spPr>
        <p:txBody>
          <a:bodyPr>
            <a:normAutofit fontScale="92500" lnSpcReduction="10000"/>
          </a:bodyPr>
          <a:lstStyle/>
          <a:p>
            <a:r>
              <a:rPr lang="en-US" sz="2400" dirty="0">
                <a:solidFill>
                  <a:schemeClr val="tx1"/>
                </a:solidFill>
              </a:rPr>
              <a:t>You will work in a triad: </a:t>
            </a:r>
          </a:p>
          <a:p>
            <a:pPr>
              <a:buFont typeface="Arial" charset="0"/>
              <a:buChar char="•"/>
            </a:pPr>
            <a:r>
              <a:rPr lang="en-US" sz="2400" dirty="0">
                <a:solidFill>
                  <a:schemeClr val="tx1"/>
                </a:solidFill>
              </a:rPr>
              <a:t>Number off from 1-3 to form a triad and select a student who will record the revision of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Read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Orally revise the language sample to improve the conversation</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Use the prompt and response starters for CLARIFY</a:t>
            </a:r>
          </a:p>
          <a:p>
            <a:pPr>
              <a:buFont typeface="Arial" charset="0"/>
              <a:buChar char="•"/>
            </a:pPr>
            <a:endParaRPr lang="en-US" sz="900" dirty="0">
              <a:solidFill>
                <a:schemeClr val="tx1"/>
              </a:solidFill>
            </a:endParaRPr>
          </a:p>
          <a:p>
            <a:pPr>
              <a:buFont typeface="Arial" charset="0"/>
              <a:buChar char="•"/>
            </a:pPr>
            <a:r>
              <a:rPr lang="en-US" sz="2400" dirty="0">
                <a:solidFill>
                  <a:schemeClr val="tx1"/>
                </a:solidFill>
              </a:rPr>
              <a:t>Be prepared to share out to the class</a:t>
            </a:r>
          </a:p>
        </p:txBody>
      </p:sp>
      <p:pic>
        <p:nvPicPr>
          <p:cNvPr id="5" name="Picture 4" descr="../../../../Desktop/TRIAD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072" y="380579"/>
            <a:ext cx="1587136" cy="1262806"/>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92585" y="6386437"/>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732" y="6412658"/>
            <a:ext cx="381000" cy="381000"/>
          </a:xfrm>
          <a:prstGeom prst="rect">
            <a:avLst/>
          </a:prstGeom>
        </p:spPr>
      </p:pic>
    </p:spTree>
    <p:extLst>
      <p:ext uri="{BB962C8B-B14F-4D97-AF65-F5344CB8AC3E}">
        <p14:creationId xmlns:p14="http://schemas.microsoft.com/office/powerpoint/2010/main" val="1587587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1"/>
          </p:nvPr>
        </p:nvSpPr>
        <p:spPr>
          <a:xfrm>
            <a:off x="822959" y="1845734"/>
            <a:ext cx="7543801" cy="4453466"/>
          </a:xfrm>
        </p:spPr>
        <p:txBody>
          <a:bodyPr>
            <a:normAutofit fontScale="92500"/>
          </a:bodyPr>
          <a:lstStyle/>
          <a:p>
            <a:r>
              <a:rPr lang="en-US" sz="2600" b="1" dirty="0">
                <a:solidFill>
                  <a:schemeClr val="tx1"/>
                </a:solidFill>
              </a:rPr>
              <a:t>How did we meet today’s objective of using the Constructive Conversation Skill of CLARIFY?</a:t>
            </a:r>
          </a:p>
          <a:p>
            <a:endParaRPr lang="en-US" sz="900"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the language of the skill?</a:t>
            </a:r>
          </a:p>
          <a:p>
            <a:pPr lvl="2">
              <a:buFont typeface="Wingdings" pitchFamily="2" charset="2"/>
              <a:buChar char="§"/>
            </a:pPr>
            <a:r>
              <a:rPr lang="en-US" sz="2400" dirty="0">
                <a:solidFill>
                  <a:schemeClr val="tx1"/>
                </a:solidFill>
              </a:rPr>
              <a:t>Use your conversation voice?</a:t>
            </a:r>
          </a:p>
          <a:p>
            <a:pPr marL="201168" lvl="1" indent="0">
              <a:buNone/>
            </a:pPr>
            <a:endParaRPr lang="en-US" sz="2400" b="1" dirty="0">
              <a:solidFill>
                <a:schemeClr val="tx1"/>
              </a:solidFill>
            </a:endParaRPr>
          </a:p>
          <a:p>
            <a:pPr marL="0">
              <a:buNone/>
            </a:pPr>
            <a:r>
              <a:rPr lang="en-US" sz="26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440" y="2739847"/>
            <a:ext cx="1833153" cy="1498567"/>
          </a:xfrm>
          <a:prstGeom prst="rect">
            <a:avLst/>
          </a:prstGeom>
          <a:effectLst>
            <a:glow rad="190500">
              <a:schemeClr val="accent1">
                <a:lumMod val="40000"/>
                <a:lumOff val="60000"/>
                <a:alpha val="40000"/>
              </a:schemeClr>
            </a:glo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501" y="2734180"/>
            <a:ext cx="1941739" cy="1504234"/>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90106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CLARIFY</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5</a:t>
            </a:r>
            <a:r>
              <a:rPr lang="en-US" sz="4800" baseline="30000" dirty="0">
                <a:solidFill>
                  <a:schemeClr val="tx1"/>
                </a:solidFill>
              </a:rPr>
              <a:t>th</a:t>
            </a:r>
            <a:r>
              <a:rPr lang="en-US" sz="4800" dirty="0">
                <a:solidFill>
                  <a:schemeClr val="tx1"/>
                </a:solidFill>
              </a:rPr>
              <a:t> GRADE</a:t>
            </a:r>
          </a:p>
          <a:p>
            <a:r>
              <a:rPr lang="en-US" sz="4800" dirty="0">
                <a:solidFill>
                  <a:schemeClr val="tx1"/>
                </a:solidFill>
              </a:rPr>
              <a:t>Lesson 6</a:t>
            </a:r>
          </a:p>
        </p:txBody>
      </p:sp>
    </p:spTree>
    <p:extLst>
      <p:ext uri="{BB962C8B-B14F-4D97-AF65-F5344CB8AC3E}">
        <p14:creationId xmlns:p14="http://schemas.microsoft.com/office/powerpoint/2010/main" val="1360855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CLARIFY</a:t>
            </a:r>
            <a:r>
              <a:rPr lang="en-US" sz="2800" dirty="0">
                <a:solidFill>
                  <a:schemeClr val="tx1"/>
                </a:solidFill>
              </a:rPr>
              <a:t>, by sharing ideas and taking turns based on a visual text with a partner. </a:t>
            </a:r>
          </a:p>
        </p:txBody>
      </p:sp>
      <p:pic>
        <p:nvPicPr>
          <p:cNvPr id="5" name="image21.png">
            <a:extLst>
              <a:ext uri="{FF2B5EF4-FFF2-40B4-BE49-F238E27FC236}">
                <a16:creationId xmlns:a16="http://schemas.microsoft.com/office/drawing/2014/main" id="{2A5FD31E-69AF-8149-956C-BED4EADB0858}"/>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1883702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207" y="202747"/>
            <a:ext cx="4561953" cy="5954665"/>
          </a:xfrm>
          <a:prstGeom prst="rect">
            <a:avLst/>
          </a:prstGeom>
        </p:spPr>
      </p:pic>
      <p:sp>
        <p:nvSpPr>
          <p:cNvPr id="7" name="Rectangle 6"/>
          <p:cNvSpPr/>
          <p:nvPr/>
        </p:nvSpPr>
        <p:spPr>
          <a:xfrm>
            <a:off x="4714239" y="2712720"/>
            <a:ext cx="1869441" cy="16357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41269" y="4511040"/>
            <a:ext cx="4042411" cy="11582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154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550" y="179388"/>
            <a:ext cx="4474900" cy="5841036"/>
          </a:xfrm>
          <a:prstGeom prst="rect">
            <a:avLst/>
          </a:prstGeom>
        </p:spPr>
      </p:pic>
      <p:sp>
        <p:nvSpPr>
          <p:cNvPr id="6" name="Rectangle 5"/>
          <p:cNvSpPr/>
          <p:nvPr/>
        </p:nvSpPr>
        <p:spPr>
          <a:xfrm>
            <a:off x="2580640" y="857896"/>
            <a:ext cx="1888636"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74725" y="857896"/>
            <a:ext cx="1847995"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781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9B85B382-8A04-1A46-940B-E8B4E77BDD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144334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457325" y="354013"/>
            <a:ext cx="6848475" cy="5549900"/>
          </a:xfrm>
          <a:ln w="57150">
            <a:solidFill>
              <a:srgbClr val="00B050"/>
            </a:solidFill>
            <a:miter lim="800000"/>
            <a:headEnd/>
            <a:tailEnd/>
          </a:ln>
        </p:spPr>
      </p:pic>
    </p:spTree>
    <p:extLst>
      <p:ext uri="{BB962C8B-B14F-4D97-AF65-F5344CB8AC3E}">
        <p14:creationId xmlns:p14="http://schemas.microsoft.com/office/powerpoint/2010/main" val="135733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793" y="640990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357935" y="2731979"/>
            <a:ext cx="2381833" cy="3185487"/>
          </a:xfrm>
          <a:prstGeom prst="rect">
            <a:avLst/>
          </a:prstGeom>
        </p:spPr>
        <p:txBody>
          <a:bodyPr wrap="square">
            <a:spAutoFit/>
          </a:bodyPr>
          <a:lstStyle/>
          <a:p>
            <a:r>
              <a:rPr lang="en-US" sz="3200" b="1" dirty="0"/>
              <a:t>Prompt: </a:t>
            </a:r>
          </a:p>
          <a:p>
            <a:r>
              <a:rPr lang="en-US" sz="3200" dirty="0"/>
              <a:t>What do you notice in the visual text? Provide details.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6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7371" y="898161"/>
            <a:ext cx="6018837" cy="5019305"/>
          </a:xfrm>
          <a:prstGeom prst="rect">
            <a:avLst/>
          </a:prstGeom>
        </p:spPr>
      </p:pic>
    </p:spTree>
    <p:extLst>
      <p:ext uri="{BB962C8B-B14F-4D97-AF65-F5344CB8AC3E}">
        <p14:creationId xmlns:p14="http://schemas.microsoft.com/office/powerpoint/2010/main" val="804972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2430" y="75186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9437"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421776"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5960" y="751866"/>
            <a:ext cx="5161822" cy="5271173"/>
          </a:xfrm>
          <a:prstGeom prst="rect">
            <a:avLst/>
          </a:prstGeom>
        </p:spPr>
      </p:pic>
      <p:pic>
        <p:nvPicPr>
          <p:cNvPr id="10" name="MODEL LESSON 6 5TH GR">
            <a:hlinkClick r:id="" action="ppaction://media"/>
            <a:extLst>
              <a:ext uri="{FF2B5EF4-FFF2-40B4-BE49-F238E27FC236}">
                <a16:creationId xmlns:a16="http://schemas.microsoft.com/office/drawing/2014/main" id="{0B9AC253-CD7D-144D-861F-4CECF2C115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41471" y="71180"/>
            <a:ext cx="812800" cy="812800"/>
          </a:xfrm>
          <a:prstGeom prst="rect">
            <a:avLst/>
          </a:prstGeom>
          <a:ln>
            <a:solidFill>
              <a:schemeClr val="accent1"/>
            </a:solidFill>
          </a:ln>
        </p:spPr>
      </p:pic>
    </p:spTree>
    <p:extLst>
      <p:ext uri="{BB962C8B-B14F-4D97-AF65-F5344CB8AC3E}">
        <p14:creationId xmlns:p14="http://schemas.microsoft.com/office/powerpoint/2010/main" val="200245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389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4538" y="1007226"/>
            <a:ext cx="3392116" cy="5509200"/>
          </a:xfrm>
          <a:prstGeom prst="rect">
            <a:avLst/>
          </a:prstGeom>
          <a:noFill/>
        </p:spPr>
        <p:txBody>
          <a:bodyPr wrap="square" rtlCol="0">
            <a:spAutoFit/>
          </a:bodyPr>
          <a:lstStyle/>
          <a:p>
            <a:r>
              <a:rPr lang="en-US" sz="1600" b="1" dirty="0"/>
              <a:t>Partner A: </a:t>
            </a:r>
            <a:r>
              <a:rPr lang="en-US" sz="1600" dirty="0"/>
              <a:t>I notice the workers are building cars while the people stand and watch.   What do you notice? </a:t>
            </a:r>
          </a:p>
          <a:p>
            <a:endParaRPr lang="en-US" sz="1600" dirty="0"/>
          </a:p>
          <a:p>
            <a:endParaRPr lang="en-US" sz="1600" dirty="0"/>
          </a:p>
          <a:p>
            <a:r>
              <a:rPr lang="en-US" sz="1600" b="1" dirty="0"/>
              <a:t>Partner A:  </a:t>
            </a:r>
            <a:r>
              <a:rPr lang="en-US" sz="1600" dirty="0"/>
              <a:t>I notice that the workers on the right are bent down over the cars.  Tell me more about the workers on the left. </a:t>
            </a:r>
            <a:endParaRPr lang="en-US" sz="1600" b="1" dirty="0"/>
          </a:p>
          <a:p>
            <a:endParaRPr lang="en-US" sz="1600" b="1" dirty="0"/>
          </a:p>
          <a:p>
            <a:r>
              <a:rPr lang="en-US" sz="1600" b="1" dirty="0"/>
              <a:t>Partner A: </a:t>
            </a:r>
            <a:r>
              <a:rPr lang="en-US" sz="1600" dirty="0"/>
              <a:t>I notice they are holding the steering wheel.  There is a hook on the pulley holding the car chassis.  There are tires hanging from the conveyor belt.  What do you notice about the people who are watching?</a:t>
            </a:r>
          </a:p>
          <a:p>
            <a:endParaRPr lang="en-US" sz="1600" dirty="0"/>
          </a:p>
          <a:p>
            <a:r>
              <a:rPr lang="en-US" sz="1600" b="1" dirty="0"/>
              <a:t>Partner A: </a:t>
            </a:r>
            <a:r>
              <a:rPr lang="en-US" sz="1600" dirty="0"/>
              <a:t>Tell me more about the people watching and what they are doing?</a:t>
            </a:r>
          </a:p>
        </p:txBody>
      </p:sp>
      <p:sp>
        <p:nvSpPr>
          <p:cNvPr id="5" name="TextBox 4"/>
          <p:cNvSpPr txBox="1"/>
          <p:nvPr/>
        </p:nvSpPr>
        <p:spPr>
          <a:xfrm>
            <a:off x="4591715" y="965253"/>
            <a:ext cx="3619308" cy="6001643"/>
          </a:xfrm>
          <a:prstGeom prst="rect">
            <a:avLst/>
          </a:prstGeom>
          <a:noFill/>
        </p:spPr>
        <p:txBody>
          <a:bodyPr wrap="square" rtlCol="0">
            <a:spAutoFit/>
          </a:bodyPr>
          <a:lstStyle/>
          <a:p>
            <a:r>
              <a:rPr lang="en-US" sz="1600" b="1" dirty="0"/>
              <a:t>Partner B:  </a:t>
            </a:r>
            <a:r>
              <a:rPr lang="en-US" sz="1600" dirty="0"/>
              <a:t>I notice there are two groups of workers.  Four are working together on the left.  There are four on the right.  What else do you notice?</a:t>
            </a:r>
          </a:p>
          <a:p>
            <a:endParaRPr lang="en-US" sz="1600" b="1" dirty="0"/>
          </a:p>
          <a:p>
            <a:r>
              <a:rPr lang="en-US" sz="1600" b="1" dirty="0"/>
              <a:t>Partner B: </a:t>
            </a:r>
            <a:r>
              <a:rPr lang="en-US" sz="1600" dirty="0"/>
              <a:t>I notice that they are wearing their glasses to protect their eyes.  The man with the baseball cap is swinging a big hammer.  One man is wearing a hat that says, “We want.” Another person is holding a giant silver pipe.  What can you add about the other workers on the other side?</a:t>
            </a:r>
          </a:p>
          <a:p>
            <a:endParaRPr lang="en-US" sz="1600" dirty="0"/>
          </a:p>
          <a:p>
            <a:r>
              <a:rPr lang="en-US" sz="1600" b="1" dirty="0"/>
              <a:t>Partner B: </a:t>
            </a:r>
            <a:r>
              <a:rPr lang="en-US" sz="1600" dirty="0"/>
              <a:t>The other people are standing and looking at the workers.  There are men and women. </a:t>
            </a:r>
          </a:p>
          <a:p>
            <a:endParaRPr lang="en-US" sz="1600" dirty="0"/>
          </a:p>
          <a:p>
            <a:r>
              <a:rPr lang="en-US" sz="1600" b="1" dirty="0"/>
              <a:t>Partner B</a:t>
            </a:r>
            <a:r>
              <a:rPr lang="en-US" sz="1600" dirty="0"/>
              <a:t>: I notice the adults are wearing their dress up clothes and hats.  They seem to be standing still.  The two little boys are hanging over the wall.  </a:t>
            </a:r>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5605"/>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9779" y="598636"/>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76915" y="-57447"/>
            <a:ext cx="8229600" cy="1001713"/>
          </a:xfrm>
        </p:spPr>
        <p:txBody>
          <a:bodyPr>
            <a:normAutofit/>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9779" y="209395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9779" y="3952773"/>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5104" y="5353530"/>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17013"/>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3624327"/>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5" y="5262690"/>
            <a:ext cx="1199599" cy="1048469"/>
          </a:xfrm>
          <a:prstGeom prst="rect">
            <a:avLst/>
          </a:prstGeom>
        </p:spPr>
      </p:pic>
    </p:spTree>
    <p:extLst>
      <p:ext uri="{BB962C8B-B14F-4D97-AF65-F5344CB8AC3E}">
        <p14:creationId xmlns:p14="http://schemas.microsoft.com/office/powerpoint/2010/main" val="399660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381125" y="404813"/>
            <a:ext cx="6848475" cy="5549900"/>
          </a:xfrm>
          <a:ln w="57150">
            <a:solidFill>
              <a:srgbClr val="00B050"/>
            </a:solidFill>
            <a:miter lim="800000"/>
            <a:headEnd/>
            <a:tailEnd/>
          </a:ln>
        </p:spPr>
      </p:pic>
    </p:spTree>
    <p:extLst>
      <p:ext uri="{BB962C8B-B14F-4D97-AF65-F5344CB8AC3E}">
        <p14:creationId xmlns:p14="http://schemas.microsoft.com/office/powerpoint/2010/main" val="13662716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7420" y="75186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427"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449912"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1300" y="751866"/>
            <a:ext cx="5312781" cy="5271173"/>
          </a:xfrm>
          <a:prstGeom prst="rect">
            <a:avLst/>
          </a:prstGeom>
        </p:spPr>
      </p:pic>
      <p:pic>
        <p:nvPicPr>
          <p:cNvPr id="10" name="NONMODEL LESSON 6 5TH GR">
            <a:hlinkClick r:id="" action="ppaction://media"/>
            <a:extLst>
              <a:ext uri="{FF2B5EF4-FFF2-40B4-BE49-F238E27FC236}">
                <a16:creationId xmlns:a16="http://schemas.microsoft.com/office/drawing/2014/main" id="{1BEA0820-3E6A-064F-B12B-E4C0EA5FAE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86890" y="8467"/>
            <a:ext cx="812800" cy="812800"/>
          </a:xfrm>
          <a:prstGeom prst="rect">
            <a:avLst/>
          </a:prstGeom>
          <a:ln>
            <a:solidFill>
              <a:schemeClr val="accent1"/>
            </a:solidFill>
          </a:ln>
        </p:spPr>
      </p:pic>
    </p:spTree>
    <p:extLst>
      <p:ext uri="{BB962C8B-B14F-4D97-AF65-F5344CB8AC3E}">
        <p14:creationId xmlns:p14="http://schemas.microsoft.com/office/powerpoint/2010/main" val="149545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473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801314"/>
          </a:xfrm>
          <a:prstGeom prst="rect">
            <a:avLst/>
          </a:prstGeom>
          <a:noFill/>
        </p:spPr>
        <p:txBody>
          <a:bodyPr wrap="square" rtlCol="0">
            <a:spAutoFit/>
          </a:bodyPr>
          <a:lstStyle/>
          <a:p>
            <a:r>
              <a:rPr lang="en-US" sz="1700" b="1" dirty="0"/>
              <a:t>Partner A: </a:t>
            </a:r>
            <a:r>
              <a:rPr lang="en-US" sz="1700" dirty="0"/>
              <a:t>There are workers building cars. The people are watching. </a:t>
            </a:r>
          </a:p>
          <a:p>
            <a:endParaRPr lang="en-US" sz="1700" dirty="0"/>
          </a:p>
          <a:p>
            <a:endParaRPr lang="en-US" sz="1700" dirty="0"/>
          </a:p>
          <a:p>
            <a:r>
              <a:rPr lang="en-US" sz="1700" b="1" dirty="0"/>
              <a:t>Partner A:  </a:t>
            </a:r>
            <a:r>
              <a:rPr lang="en-US" sz="1700" dirty="0"/>
              <a:t>There are two groups of workers. </a:t>
            </a:r>
            <a:endParaRPr lang="en-US" sz="1700" b="1" dirty="0"/>
          </a:p>
          <a:p>
            <a:endParaRPr lang="en-US" sz="1700" b="1" dirty="0"/>
          </a:p>
          <a:p>
            <a:endParaRPr lang="en-US" sz="1700" dirty="0"/>
          </a:p>
          <a:p>
            <a:endParaRPr lang="en-US" sz="1700" dirty="0"/>
          </a:p>
          <a:p>
            <a:r>
              <a:rPr lang="en-US" sz="1700" b="1" dirty="0"/>
              <a:t>Partner A: </a:t>
            </a:r>
            <a:r>
              <a:rPr lang="en-US" sz="1700" dirty="0"/>
              <a:t>I notice that there is another group.  They are working on the car. </a:t>
            </a:r>
          </a:p>
          <a:p>
            <a:endParaRPr lang="en-US" sz="1700" dirty="0"/>
          </a:p>
          <a:p>
            <a:endParaRPr lang="en-US" sz="1700" dirty="0"/>
          </a:p>
          <a:p>
            <a:r>
              <a:rPr lang="en-US" sz="1700" b="1" dirty="0"/>
              <a:t>Partner A</a:t>
            </a:r>
            <a:r>
              <a:rPr lang="en-US" sz="1700" dirty="0"/>
              <a:t>: I notice there are lots of people and two little boys watching. </a:t>
            </a:r>
          </a:p>
        </p:txBody>
      </p:sp>
      <p:sp>
        <p:nvSpPr>
          <p:cNvPr id="5" name="TextBox 4"/>
          <p:cNvSpPr txBox="1"/>
          <p:nvPr/>
        </p:nvSpPr>
        <p:spPr>
          <a:xfrm>
            <a:off x="4591715" y="1052160"/>
            <a:ext cx="3619308" cy="4832092"/>
          </a:xfrm>
          <a:prstGeom prst="rect">
            <a:avLst/>
          </a:prstGeom>
          <a:noFill/>
        </p:spPr>
        <p:txBody>
          <a:bodyPr wrap="square" rtlCol="0">
            <a:spAutoFit/>
          </a:bodyPr>
          <a:lstStyle/>
          <a:p>
            <a:r>
              <a:rPr lang="en-US" sz="1700" b="1" dirty="0"/>
              <a:t>Partner B: </a:t>
            </a:r>
            <a:r>
              <a:rPr lang="en-US" sz="1700" dirty="0"/>
              <a:t>Tell me more.</a:t>
            </a:r>
          </a:p>
          <a:p>
            <a:endParaRPr lang="en-US" sz="1700" dirty="0"/>
          </a:p>
          <a:p>
            <a:endParaRPr lang="en-US" sz="1700" dirty="0"/>
          </a:p>
          <a:p>
            <a:endParaRPr lang="en-US" sz="1700" dirty="0"/>
          </a:p>
          <a:p>
            <a:endParaRPr lang="en-US" sz="1700" dirty="0"/>
          </a:p>
          <a:p>
            <a:r>
              <a:rPr lang="en-US" sz="1700" b="1" dirty="0"/>
              <a:t>Partner B: </a:t>
            </a:r>
            <a:r>
              <a:rPr lang="en-US" sz="1700" dirty="0"/>
              <a:t>I notice there are four workers on the left.  The man is using a hammer. </a:t>
            </a:r>
          </a:p>
          <a:p>
            <a:endParaRPr lang="en-US" sz="1700" dirty="0"/>
          </a:p>
          <a:p>
            <a:endParaRPr lang="en-US" sz="1700" dirty="0"/>
          </a:p>
          <a:p>
            <a:r>
              <a:rPr lang="en-US" sz="1700" b="1" dirty="0"/>
              <a:t>Partner B: </a:t>
            </a:r>
            <a:r>
              <a:rPr lang="en-US" sz="1700" dirty="0"/>
              <a:t>I notice the workers are holding a steering wheel.  There are tires. </a:t>
            </a:r>
          </a:p>
          <a:p>
            <a:endParaRPr lang="en-US" sz="1700" dirty="0"/>
          </a:p>
          <a:p>
            <a:endParaRPr lang="en-US" sz="1700" dirty="0"/>
          </a:p>
          <a:p>
            <a:r>
              <a:rPr lang="en-US" sz="1700" b="1" dirty="0"/>
              <a:t>Partner B: </a:t>
            </a:r>
            <a:r>
              <a:rPr lang="en-US" sz="1700" dirty="0"/>
              <a:t>I notice the men are building the cars. </a:t>
            </a:r>
          </a:p>
          <a:p>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47377" y="-20554"/>
            <a:ext cx="8229600" cy="1001713"/>
          </a:xfrm>
        </p:spPr>
        <p:txBody>
          <a:bodyPr>
            <a:normAutofit/>
          </a:bodyPr>
          <a:lstStyle/>
          <a:p>
            <a:pPr algn="ctr"/>
            <a:r>
              <a:rPr lang="en-US" sz="2800" b="1" u="sng" dirty="0">
                <a:solidFill>
                  <a:schemeClr val="tx1"/>
                </a:solidFill>
              </a:rPr>
              <a:t>Visual Text </a:t>
            </a:r>
            <a:r>
              <a:rPr lang="en-US" sz="2800" b="1" dirty="0">
                <a:solidFill>
                  <a:schemeClr val="tx1"/>
                </a:solidFill>
              </a:rPr>
              <a:t>Non-Model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09671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39714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58982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671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630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7800"/>
            <a:ext cx="1199599" cy="1048469"/>
          </a:xfrm>
          <a:prstGeom prst="rect">
            <a:avLst/>
          </a:prstGeom>
        </p:spPr>
      </p:pic>
    </p:spTree>
    <p:extLst>
      <p:ext uri="{BB962C8B-B14F-4D97-AF65-F5344CB8AC3E}">
        <p14:creationId xmlns:p14="http://schemas.microsoft.com/office/powerpoint/2010/main" val="395086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C87D37-14DF-9B49-88DD-30FA494A2163}"/>
              </a:ext>
            </a:extLst>
          </p:cNvPr>
          <p:cNvPicPr>
            <a:picLocks noChangeAspect="1"/>
          </p:cNvPicPr>
          <p:nvPr/>
        </p:nvPicPr>
        <p:blipFill rotWithShape="1">
          <a:blip r:embed="rId3"/>
          <a:srcRect l="50346" t="50297" b="1"/>
          <a:stretch/>
        </p:blipFill>
        <p:spPr>
          <a:xfrm>
            <a:off x="3492962" y="1234087"/>
            <a:ext cx="766692" cy="593026"/>
          </a:xfrm>
          <a:prstGeom prst="rect">
            <a:avLst/>
          </a:prstGeom>
          <a:solidFill>
            <a:schemeClr val="bg1"/>
          </a:solidFill>
          <a:ln>
            <a:solidFill>
              <a:schemeClr val="tx1"/>
            </a:solidFill>
          </a:ln>
        </p:spPr>
      </p:pic>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3 CREATE and 3 CLARIFY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an idea.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535" y="24412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5271" y="2441256"/>
            <a:ext cx="1672397" cy="2078616"/>
          </a:xfrm>
          <a:prstGeom prst="rect">
            <a:avLst/>
          </a:prstGeom>
          <a:ln w="12700">
            <a:solidFill>
              <a:schemeClr val="tx1"/>
            </a:solidFill>
          </a:ln>
        </p:spPr>
      </p:pic>
      <p:sp>
        <p:nvSpPr>
          <p:cNvPr id="13" name="TextBox 12"/>
          <p:cNvSpPr txBox="1"/>
          <p:nvPr/>
        </p:nvSpPr>
        <p:spPr>
          <a:xfrm>
            <a:off x="5477535" y="1262422"/>
            <a:ext cx="3435472" cy="10618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100" dirty="0">
                <a:solidFill>
                  <a:schemeClr val="tx1"/>
                </a:solidFill>
              </a:rPr>
              <a:t>What do you notice in the visual text?  Provide details.</a:t>
            </a:r>
            <a:endParaRPr lang="en-US" sz="2100" dirty="0"/>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697835" y="203794"/>
            <a:ext cx="7332343"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Content Placeholder 3">
            <a:extLst>
              <a:ext uri="{FF2B5EF4-FFF2-40B4-BE49-F238E27FC236}">
                <a16:creationId xmlns:a16="http://schemas.microsoft.com/office/drawing/2014/main" id="{327B9CEA-ECC9-6840-884D-5B5FD70FEC25}"/>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1933871" y="1262422"/>
            <a:ext cx="819646" cy="638831"/>
          </a:xfrm>
          <a:prstGeom prst="rect">
            <a:avLst/>
          </a:prstGeom>
          <a:solidFill>
            <a:schemeClr val="bg1"/>
          </a:solidFill>
          <a:ln>
            <a:solidFill>
              <a:schemeClr val="tx1"/>
            </a:solidFill>
          </a:ln>
        </p:spPr>
      </p:pic>
      <p:pic>
        <p:nvPicPr>
          <p:cNvPr id="18" name="Content Placeholder 3">
            <a:extLst>
              <a:ext uri="{FF2B5EF4-FFF2-40B4-BE49-F238E27FC236}">
                <a16:creationId xmlns:a16="http://schemas.microsoft.com/office/drawing/2014/main" id="{2F3E5F51-A8B0-A948-A089-2DBB92D084B2}"/>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2271747" y="1509900"/>
            <a:ext cx="819646" cy="638831"/>
          </a:xfrm>
          <a:prstGeom prst="rect">
            <a:avLst/>
          </a:prstGeom>
          <a:solidFill>
            <a:schemeClr val="bg1"/>
          </a:solidFill>
          <a:ln>
            <a:solidFill>
              <a:schemeClr val="tx1"/>
            </a:solidFill>
          </a:ln>
        </p:spPr>
      </p:pic>
      <p:pic>
        <p:nvPicPr>
          <p:cNvPr id="19" name="Content Placeholder 3">
            <a:extLst>
              <a:ext uri="{FF2B5EF4-FFF2-40B4-BE49-F238E27FC236}">
                <a16:creationId xmlns:a16="http://schemas.microsoft.com/office/drawing/2014/main" id="{DF9F8F13-6EE1-5843-88FE-C4547104B7C1}"/>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2609622" y="1802425"/>
            <a:ext cx="819646" cy="638831"/>
          </a:xfrm>
          <a:prstGeom prst="rect">
            <a:avLst/>
          </a:prstGeom>
          <a:solidFill>
            <a:schemeClr val="bg1"/>
          </a:solidFill>
          <a:ln>
            <a:solidFill>
              <a:schemeClr val="tx1"/>
            </a:solidFill>
          </a:ln>
        </p:spPr>
      </p:pic>
      <p:pic>
        <p:nvPicPr>
          <p:cNvPr id="21" name="Picture 20">
            <a:extLst>
              <a:ext uri="{FF2B5EF4-FFF2-40B4-BE49-F238E27FC236}">
                <a16:creationId xmlns:a16="http://schemas.microsoft.com/office/drawing/2014/main" id="{4F56C23A-EEF6-934C-A45C-136BF6E547E1}"/>
              </a:ext>
            </a:extLst>
          </p:cNvPr>
          <p:cNvPicPr>
            <a:picLocks noChangeAspect="1"/>
          </p:cNvPicPr>
          <p:nvPr/>
        </p:nvPicPr>
        <p:blipFill rotWithShape="1">
          <a:blip r:embed="rId3"/>
          <a:srcRect l="50346" t="50297" b="1"/>
          <a:stretch/>
        </p:blipFill>
        <p:spPr>
          <a:xfrm>
            <a:off x="3749537" y="1467512"/>
            <a:ext cx="766692" cy="593026"/>
          </a:xfrm>
          <a:prstGeom prst="rect">
            <a:avLst/>
          </a:prstGeom>
          <a:solidFill>
            <a:schemeClr val="bg1"/>
          </a:solidFill>
          <a:ln>
            <a:solidFill>
              <a:schemeClr val="tx1"/>
            </a:solidFill>
          </a:ln>
        </p:spPr>
      </p:pic>
      <p:pic>
        <p:nvPicPr>
          <p:cNvPr id="22" name="Picture 21">
            <a:extLst>
              <a:ext uri="{FF2B5EF4-FFF2-40B4-BE49-F238E27FC236}">
                <a16:creationId xmlns:a16="http://schemas.microsoft.com/office/drawing/2014/main" id="{8A48DB30-6792-9A49-988F-3EA5FC4C2EAF}"/>
              </a:ext>
            </a:extLst>
          </p:cNvPr>
          <p:cNvPicPr>
            <a:picLocks noChangeAspect="1"/>
          </p:cNvPicPr>
          <p:nvPr/>
        </p:nvPicPr>
        <p:blipFill rotWithShape="1">
          <a:blip r:embed="rId3"/>
          <a:srcRect l="50346" t="50297" b="1"/>
          <a:stretch/>
        </p:blipFill>
        <p:spPr>
          <a:xfrm>
            <a:off x="3961783" y="1817400"/>
            <a:ext cx="766692" cy="593026"/>
          </a:xfrm>
          <a:prstGeom prst="rect">
            <a:avLst/>
          </a:prstGeom>
          <a:solidFill>
            <a:schemeClr val="bg1"/>
          </a:solidFill>
          <a:ln>
            <a:solidFill>
              <a:schemeClr val="tx1"/>
            </a:solidFill>
          </a:ln>
        </p:spPr>
      </p:pic>
    </p:spTree>
    <p:extLst>
      <p:ext uri="{BB962C8B-B14F-4D97-AF65-F5344CB8AC3E}">
        <p14:creationId xmlns:p14="http://schemas.microsoft.com/office/powerpoint/2010/main" val="250344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dissolve">
                                      <p:cBhvr>
                                        <p:cTn id="29" dur="500"/>
                                        <p:tgtEl>
                                          <p:spTgt spid="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dissolve">
                                      <p:cBhvr>
                                        <p:cTn id="34" dur="5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dissolve">
                                      <p:cBhvr>
                                        <p:cTn id="39" dur="500"/>
                                        <p:tgtEl>
                                          <p:spTgt spid="13">
                                            <p:txEl>
                                              <p:pRg st="0" end="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dissolve">
                                      <p:cBhvr>
                                        <p:cTn id="42" dur="500"/>
                                        <p:tgtEl>
                                          <p:spTgt spid="13">
                                            <p:txEl>
                                              <p:pRg st="1" end="1"/>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dissolve">
                                      <p:cBhvr>
                                        <p:cTn id="45" dur="500"/>
                                        <p:tgtEl>
                                          <p:spTgt spid="8"/>
                                        </p:tgtEl>
                                      </p:cBhvr>
                                    </p:animEffect>
                                  </p:childTnLst>
                                </p:cTn>
                              </p:par>
                              <p:par>
                                <p:cTn id="46" presetID="9"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dissolve">
                                      <p:cBhvr>
                                        <p:cTn id="48" dur="500"/>
                                        <p:tgtEl>
                                          <p:spTgt spid="10"/>
                                        </p:tgtEl>
                                      </p:cBhvr>
                                    </p:animEffect>
                                  </p:childTnLst>
                                </p:cTn>
                              </p:par>
                              <p:par>
                                <p:cTn id="49" presetID="9" presetClass="entr" presetSubtype="0" fill="hold" nodeType="with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dissolve">
                                      <p:cBhvr>
                                        <p:cTn id="51" dur="500"/>
                                        <p:tgtEl>
                                          <p:spTgt spid="3">
                                            <p:txEl>
                                              <p:pRg st="1" end="1"/>
                                            </p:txEl>
                                          </p:spTgt>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13">
                                            <p:bg/>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
                                            <p:txEl>
                                              <p:pRg st="0" end="0"/>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52289"/>
            <a:ext cx="6715040" cy="1215717"/>
          </a:xfrm>
          <a:prstGeom prst="rect">
            <a:avLst/>
          </a:prstGeom>
        </p:spPr>
        <p:txBody>
          <a:bodyPr wrap="square">
            <a:spAutoFit/>
          </a:bodyPr>
          <a:lstStyle/>
          <a:p>
            <a:pPr algn="ctr"/>
            <a:r>
              <a:rPr lang="en-US" sz="3200" b="1" dirty="0"/>
              <a:t>Prompt: </a:t>
            </a:r>
            <a:r>
              <a:rPr lang="en-US" sz="3200" dirty="0"/>
              <a:t>What do you notice in the visual text? Provide details.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876" y="175661"/>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a:extLst>
              <a:ext uri="{FF2B5EF4-FFF2-40B4-BE49-F238E27FC236}">
                <a16:creationId xmlns:a16="http://schemas.microsoft.com/office/drawing/2014/main" id="{75AB5CD2-ADC0-B643-A8B1-5D40E9E7E7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8950" y="1268006"/>
            <a:ext cx="4582590" cy="4945158"/>
          </a:xfrm>
          <a:prstGeom prst="rect">
            <a:avLst/>
          </a:prstGeom>
        </p:spPr>
      </p:pic>
    </p:spTree>
    <p:extLst>
      <p:ext uri="{BB962C8B-B14F-4D97-AF65-F5344CB8AC3E}">
        <p14:creationId xmlns:p14="http://schemas.microsoft.com/office/powerpoint/2010/main" val="2722951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145904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24594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do you notice in the visual text?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7" name="Content Placeholder 1">
            <a:extLst>
              <a:ext uri="{FF2B5EF4-FFF2-40B4-BE49-F238E27FC236}">
                <a16:creationId xmlns:a16="http://schemas.microsoft.com/office/drawing/2014/main" id="{2D6B81A5-5885-0842-B84D-D459CE819ED1}"/>
              </a:ext>
            </a:extLst>
          </p:cNvPr>
          <p:cNvPicPr>
            <a:picLocks noChangeAspect="1"/>
          </p:cNvPicPr>
          <p:nvPr/>
        </p:nvPicPr>
        <p:blipFill>
          <a:blip r:embed="rId7">
            <a:extLst>
              <a:ext uri="{28A0092B-C50C-407E-A947-70E740481C1C}">
                <a14:useLocalDpi xmlns:a14="http://schemas.microsoft.com/office/drawing/2010/main" val="0"/>
              </a:ext>
            </a:extLst>
          </a:blip>
          <a:srcRect l="6139" t="13205" r="5286" b="31334"/>
          <a:stretch>
            <a:fillRect/>
          </a:stretch>
        </p:blipFill>
        <p:spPr>
          <a:xfrm>
            <a:off x="158300" y="2072457"/>
            <a:ext cx="4948701" cy="3866266"/>
          </a:xfrm>
          <a:prstGeom prst="rect">
            <a:avLst/>
          </a:prstGeom>
          <a:solidFill>
            <a:schemeClr val="bg1"/>
          </a:solidFill>
          <a:ln w="57150">
            <a:solidFill>
              <a:srgbClr val="00B050"/>
            </a:solidFill>
            <a:miter lim="800000"/>
            <a:headEnd/>
            <a:tailEnd/>
          </a:ln>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9078" y="2072457"/>
            <a:ext cx="3592755" cy="3877008"/>
          </a:xfrm>
          <a:prstGeom prst="rect">
            <a:avLst/>
          </a:prstGeom>
        </p:spPr>
      </p:pic>
    </p:spTree>
    <p:extLst>
      <p:ext uri="{BB962C8B-B14F-4D97-AF65-F5344CB8AC3E}">
        <p14:creationId xmlns:p14="http://schemas.microsoft.com/office/powerpoint/2010/main" val="120781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latin typeface="+mn-lt"/>
              </a:rPr>
              <a:t>Model Creating Class Constructive Conversation Poster</a:t>
            </a:r>
          </a:p>
        </p:txBody>
      </p:sp>
      <p:pic>
        <p:nvPicPr>
          <p:cNvPr id="3" name="Picture 2" descr="Pictur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88" y="1949406"/>
            <a:ext cx="5537201" cy="4291437"/>
          </a:xfrm>
          <a:prstGeom prst="rect">
            <a:avLst/>
          </a:prstGeom>
        </p:spPr>
      </p:pic>
      <p:sp>
        <p:nvSpPr>
          <p:cNvPr id="5" name="Rectangle 4"/>
          <p:cNvSpPr/>
          <p:nvPr/>
        </p:nvSpPr>
        <p:spPr>
          <a:xfrm>
            <a:off x="2009588" y="4706470"/>
            <a:ext cx="5537201" cy="153437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19298316">
            <a:off x="1523247" y="3346146"/>
            <a:ext cx="6143224" cy="1107996"/>
          </a:xfrm>
          <a:prstGeom prst="rect">
            <a:avLst/>
          </a:prstGeom>
          <a:noFill/>
        </p:spPr>
        <p:txBody>
          <a:bodyPr wrap="square" rtlCol="0">
            <a:spAutoFit/>
          </a:bodyPr>
          <a:lstStyle/>
          <a:p>
            <a:pPr algn="ctr"/>
            <a:r>
              <a:rPr lang="en-US" sz="6600" dirty="0">
                <a:solidFill>
                  <a:srgbClr val="FF0000"/>
                </a:solidFill>
              </a:rPr>
              <a:t>Sample</a:t>
            </a:r>
          </a:p>
        </p:txBody>
      </p:sp>
    </p:spTree>
    <p:extLst>
      <p:ext uri="{BB962C8B-B14F-4D97-AF65-F5344CB8AC3E}">
        <p14:creationId xmlns:p14="http://schemas.microsoft.com/office/powerpoint/2010/main" val="18136441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26 at 2.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828" y="114300"/>
            <a:ext cx="5633522" cy="6113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173233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402B-D7EC-CF4F-B7EF-1E0F3A46F854}"/>
              </a:ext>
            </a:extLst>
          </p:cNvPr>
          <p:cNvSpPr>
            <a:spLocks noGrp="1"/>
          </p:cNvSpPr>
          <p:nvPr>
            <p:ph type="ctrTitle"/>
          </p:nvPr>
        </p:nvSpPr>
        <p:spPr/>
        <p:txBody>
          <a:bodyPr/>
          <a:lstStyle/>
          <a:p>
            <a:r>
              <a:rPr lang="en-US" dirty="0"/>
              <a:t>Teacher Resources</a:t>
            </a:r>
          </a:p>
        </p:txBody>
      </p:sp>
      <p:sp>
        <p:nvSpPr>
          <p:cNvPr id="3" name="Subtitle 2">
            <a:extLst>
              <a:ext uri="{FF2B5EF4-FFF2-40B4-BE49-F238E27FC236}">
                <a16:creationId xmlns:a16="http://schemas.microsoft.com/office/drawing/2014/main" id="{ADC87F34-A001-3140-A948-A11497D82B4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5832006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5F2-EF50-1D45-9F05-92E60413C020}"/>
              </a:ext>
            </a:extLst>
          </p:cNvPr>
          <p:cNvSpPr>
            <a:spLocks noGrp="1"/>
          </p:cNvSpPr>
          <p:nvPr>
            <p:ph type="title" idx="4294967295"/>
          </p:nvPr>
        </p:nvSpPr>
        <p:spPr>
          <a:xfrm>
            <a:off x="772886" y="330881"/>
            <a:ext cx="7543800" cy="646112"/>
          </a:xfrm>
        </p:spPr>
        <p:txBody>
          <a:bodyPr>
            <a:normAutofit fontScale="90000"/>
          </a:bodyPr>
          <a:lstStyle/>
          <a:p>
            <a:pPr algn="ctr"/>
            <a:r>
              <a:rPr lang="en-US" dirty="0"/>
              <a:t>CLARIFY Non-Model Revision</a:t>
            </a:r>
          </a:p>
        </p:txBody>
      </p:sp>
      <p:pic>
        <p:nvPicPr>
          <p:cNvPr id="4" name="Picture 3">
            <a:extLst>
              <a:ext uri="{FF2B5EF4-FFF2-40B4-BE49-F238E27FC236}">
                <a16:creationId xmlns:a16="http://schemas.microsoft.com/office/drawing/2014/main" id="{F1D42F17-E935-9A49-BB80-1FB12D5E16F3}"/>
              </a:ext>
            </a:extLst>
          </p:cNvPr>
          <p:cNvPicPr>
            <a:picLocks noChangeAspect="1"/>
          </p:cNvPicPr>
          <p:nvPr/>
        </p:nvPicPr>
        <p:blipFill>
          <a:blip r:embed="rId3"/>
          <a:stretch>
            <a:fillRect/>
          </a:stretch>
        </p:blipFill>
        <p:spPr>
          <a:xfrm>
            <a:off x="323889" y="976993"/>
            <a:ext cx="4220897" cy="5462337"/>
          </a:xfrm>
          <a:prstGeom prst="rect">
            <a:avLst/>
          </a:prstGeom>
        </p:spPr>
      </p:pic>
      <p:pic>
        <p:nvPicPr>
          <p:cNvPr id="6" name="Picture 5">
            <a:extLst>
              <a:ext uri="{FF2B5EF4-FFF2-40B4-BE49-F238E27FC236}">
                <a16:creationId xmlns:a16="http://schemas.microsoft.com/office/drawing/2014/main" id="{A4A995F4-78EC-104A-81F5-38506BB125FC}"/>
              </a:ext>
            </a:extLst>
          </p:cNvPr>
          <p:cNvPicPr>
            <a:picLocks noChangeAspect="1"/>
          </p:cNvPicPr>
          <p:nvPr/>
        </p:nvPicPr>
        <p:blipFill>
          <a:blip r:embed="rId4"/>
          <a:stretch>
            <a:fillRect/>
          </a:stretch>
        </p:blipFill>
        <p:spPr>
          <a:xfrm>
            <a:off x="4544786" y="976993"/>
            <a:ext cx="4211052" cy="5449596"/>
          </a:xfrm>
          <a:prstGeom prst="rect">
            <a:avLst/>
          </a:prstGeom>
        </p:spPr>
      </p:pic>
    </p:spTree>
    <p:extLst>
      <p:ext uri="{BB962C8B-B14F-4D97-AF65-F5344CB8AC3E}">
        <p14:creationId xmlns:p14="http://schemas.microsoft.com/office/powerpoint/2010/main" val="12329872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FD51F0-13B9-DB4B-B86D-165E987ADB4E}"/>
              </a:ext>
            </a:extLst>
          </p:cNvPr>
          <p:cNvPicPr>
            <a:picLocks noChangeAspect="1"/>
          </p:cNvPicPr>
          <p:nvPr/>
        </p:nvPicPr>
        <p:blipFill>
          <a:blip r:embed="rId2"/>
          <a:stretch>
            <a:fillRect/>
          </a:stretch>
        </p:blipFill>
        <p:spPr>
          <a:xfrm>
            <a:off x="1922318" y="-215152"/>
            <a:ext cx="5299364" cy="6858000"/>
          </a:xfrm>
          <a:prstGeom prst="rect">
            <a:avLst/>
          </a:prstGeom>
        </p:spPr>
      </p:pic>
    </p:spTree>
    <p:extLst>
      <p:ext uri="{BB962C8B-B14F-4D97-AF65-F5344CB8AC3E}">
        <p14:creationId xmlns:p14="http://schemas.microsoft.com/office/powerpoint/2010/main" val="1238464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60" y="228208"/>
            <a:ext cx="8575040" cy="1450757"/>
          </a:xfrm>
        </p:spPr>
        <p:txBody>
          <a:bodyPr/>
          <a:lstStyle/>
          <a:p>
            <a:r>
              <a:rPr lang="en-US" b="1" dirty="0">
                <a:solidFill>
                  <a:schemeClr val="tx1"/>
                </a:solidFill>
              </a:rPr>
              <a:t>Hand Gesture and Phrase- CLARIFY</a:t>
            </a:r>
          </a:p>
        </p:txBody>
      </p:sp>
      <p:sp>
        <p:nvSpPr>
          <p:cNvPr id="3" name="TextBox 2"/>
          <p:cNvSpPr txBox="1"/>
          <p:nvPr/>
        </p:nvSpPr>
        <p:spPr>
          <a:xfrm>
            <a:off x="4188411" y="1600200"/>
            <a:ext cx="4747309" cy="1754326"/>
          </a:xfrm>
          <a:prstGeom prst="rect">
            <a:avLst/>
          </a:prstGeom>
          <a:noFill/>
        </p:spPr>
        <p:txBody>
          <a:bodyPr wrap="square" rtlCol="0">
            <a:spAutoFit/>
          </a:bodyPr>
          <a:lstStyle/>
          <a:p>
            <a:pPr algn="ctr"/>
            <a:r>
              <a:rPr lang="en-US" sz="5400" b="1" dirty="0">
                <a:cs typeface="Arial"/>
              </a:rPr>
              <a:t>Making Our Ideas Clearer</a:t>
            </a:r>
          </a:p>
        </p:txBody>
      </p:sp>
      <p:pic>
        <p:nvPicPr>
          <p:cNvPr id="5" name="Picture 4" descr="Screen Shot 2016-03-16 at 2.54.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26832" y="3503475"/>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icture 2015-08-03 at 3.53.56 PM.png">
            <a:extLst>
              <a:ext uri="{FF2B5EF4-FFF2-40B4-BE49-F238E27FC236}">
                <a16:creationId xmlns:a16="http://schemas.microsoft.com/office/drawing/2014/main" id="{4A093608-B29F-9F41-9CD7-EE741D731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013" y="3325675"/>
            <a:ext cx="3184954" cy="2785950"/>
          </a:xfrm>
          <a:prstGeom prst="rect">
            <a:avLst/>
          </a:prstGeom>
        </p:spPr>
      </p:pic>
    </p:spTree>
    <p:extLst>
      <p:ext uri="{BB962C8B-B14F-4D97-AF65-F5344CB8AC3E}">
        <p14:creationId xmlns:p14="http://schemas.microsoft.com/office/powerpoint/2010/main" val="60488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3">
            <a:extLst>
              <a:ext uri="{28A0092B-C50C-407E-A947-70E740481C1C}">
                <a14:useLocalDpi xmlns:a14="http://schemas.microsoft.com/office/drawing/2010/main" val="0"/>
              </a:ext>
            </a:extLst>
          </a:blip>
          <a:srcRect l="6139" t="13205" r="5286" b="31334"/>
          <a:stretch>
            <a:fillRect/>
          </a:stretch>
        </p:blipFill>
        <p:spPr>
          <a:xfrm>
            <a:off x="1431925" y="654050"/>
            <a:ext cx="6848475" cy="5549900"/>
          </a:xfrm>
          <a:ln w="57150">
            <a:solidFill>
              <a:srgbClr val="00B050"/>
            </a:solidFill>
            <a:miter lim="800000"/>
            <a:headEnd/>
            <a:tailEnd/>
          </a:ln>
        </p:spPr>
      </p:pic>
    </p:spTree>
    <p:extLst>
      <p:ext uri="{BB962C8B-B14F-4D97-AF65-F5344CB8AC3E}">
        <p14:creationId xmlns:p14="http://schemas.microsoft.com/office/powerpoint/2010/main" val="1862081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104783" y="2944157"/>
            <a:ext cx="2369262" cy="3185487"/>
          </a:xfrm>
          <a:prstGeom prst="rect">
            <a:avLst/>
          </a:prstGeom>
        </p:spPr>
        <p:txBody>
          <a:bodyPr wrap="square">
            <a:spAutoFit/>
          </a:bodyPr>
          <a:lstStyle/>
          <a:p>
            <a:pPr algn="ctr"/>
            <a:r>
              <a:rPr lang="en-US" sz="3200" b="1" dirty="0"/>
              <a:t>Prompt: </a:t>
            </a:r>
          </a:p>
          <a:p>
            <a:pPr algn="ctr"/>
            <a:r>
              <a:rPr lang="en-US" sz="3200" dirty="0"/>
              <a:t>What do you notice in the visual text? Provide details.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83" y="942537"/>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8653" y="942537"/>
            <a:ext cx="6323527" cy="5187107"/>
          </a:xfrm>
          <a:prstGeom prst="rect">
            <a:avLst/>
          </a:prstGeom>
        </p:spPr>
      </p:pic>
    </p:spTree>
    <p:extLst>
      <p:ext uri="{BB962C8B-B14F-4D97-AF65-F5344CB8AC3E}">
        <p14:creationId xmlns:p14="http://schemas.microsoft.com/office/powerpoint/2010/main" val="1877700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9026" y="926961"/>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147" y="2034957"/>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683742"/>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8393" y="926962"/>
            <a:ext cx="5383788" cy="5304738"/>
          </a:xfrm>
          <a:prstGeom prst="rect">
            <a:avLst/>
          </a:prstGeom>
        </p:spPr>
      </p:pic>
      <p:pic>
        <p:nvPicPr>
          <p:cNvPr id="11" name="MODEL CLARIFY 5TH GR.">
            <a:hlinkClick r:id="" action="ppaction://media"/>
            <a:extLst>
              <a:ext uri="{FF2B5EF4-FFF2-40B4-BE49-F238E27FC236}">
                <a16:creationId xmlns:a16="http://schemas.microsoft.com/office/drawing/2014/main" id="{4679C5C3-AA5A-B446-925C-3AB6BA979B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11184" y="77820"/>
            <a:ext cx="812800" cy="812800"/>
          </a:xfrm>
          <a:prstGeom prst="rect">
            <a:avLst/>
          </a:prstGeom>
          <a:ln>
            <a:solidFill>
              <a:schemeClr val="accent1"/>
            </a:solidFill>
          </a:ln>
        </p:spPr>
      </p:pic>
    </p:spTree>
    <p:extLst>
      <p:ext uri="{BB962C8B-B14F-4D97-AF65-F5344CB8AC3E}">
        <p14:creationId xmlns:p14="http://schemas.microsoft.com/office/powerpoint/2010/main" val="93220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407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1"/>
                </p:tgtEl>
              </p:cMediaNode>
            </p:audio>
          </p:childTnLst>
        </p:cTn>
      </p:par>
    </p:tnLst>
    <p:bldLst>
      <p:bldP spid="8" grpId="0" animBg="1"/>
    </p:bldLst>
  </p:timing>
</p:sld>
</file>

<file path=ppt/theme/theme1.xml><?xml version="1.0" encoding="utf-8"?>
<a:theme xmlns:a="http://schemas.openxmlformats.org/drawingml/2006/main" name="Retrospec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Start Smart 1.0-1st Grade CLARIFY</Template>
  <TotalTime>667</TotalTime>
  <Words>3781</Words>
  <Application>Microsoft Macintosh PowerPoint</Application>
  <PresentationFormat>On-screen Show (4:3)</PresentationFormat>
  <Paragraphs>621</Paragraphs>
  <Slides>55</Slides>
  <Notes>46</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Avenir Black</vt:lpstr>
      <vt:lpstr>Avenir Book</vt:lpstr>
      <vt:lpstr>Calibri</vt:lpstr>
      <vt:lpstr>Calibri Light</vt:lpstr>
      <vt:lpstr>Wingdings</vt:lpstr>
      <vt:lpstr>Retrospect</vt:lpstr>
      <vt:lpstr>Start Smart 1.0</vt:lpstr>
      <vt:lpstr>ELD Objective</vt:lpstr>
      <vt:lpstr>PowerPoint Presentation</vt:lpstr>
      <vt:lpstr>PowerPoint Presentation</vt:lpstr>
      <vt:lpstr>Conversation Norms</vt:lpstr>
      <vt:lpstr>Hand Gesture and Phrase- CLARIFY</vt:lpstr>
      <vt:lpstr>PowerPoint Presentation</vt:lpstr>
      <vt:lpstr>PowerPoint Presentation</vt:lpstr>
      <vt:lpstr>PowerPoint Presentation</vt:lpstr>
      <vt:lpstr>Visual Text Model What do you notice in the visual text? Provide details.</vt:lpstr>
      <vt:lpstr>PowerPoint Presentation</vt:lpstr>
      <vt:lpstr>PowerPoint Presentation</vt:lpstr>
      <vt:lpstr>Visual Text Non- Model What do you notice in the visual text? Provide details.</vt:lpstr>
      <vt:lpstr>Constructive Conversation Game</vt:lpstr>
      <vt:lpstr>PowerPoint Presentation</vt:lpstr>
      <vt:lpstr>PowerPoint Presentation</vt:lpstr>
      <vt:lpstr>WRAP-UP</vt:lpstr>
      <vt:lpstr>Start Smart 1.0 CLARIFY</vt:lpstr>
      <vt:lpstr>ELD Objective</vt:lpstr>
      <vt:lpstr>PowerPoint Presentation</vt:lpstr>
      <vt:lpstr>Conversation Norms</vt:lpstr>
      <vt:lpstr>Hand Gesture and Phrase- CLARIFY</vt:lpstr>
      <vt:lpstr>Prompt and Response Starters</vt:lpstr>
      <vt:lpstr>PowerPoint Presentation</vt:lpstr>
      <vt:lpstr>PowerPoint Presentation</vt:lpstr>
      <vt:lpstr>PowerPoint Presentation</vt:lpstr>
      <vt:lpstr>What makes this a model conversation?</vt:lpstr>
      <vt:lpstr>Understanding the Skill of CREATE and CLARIFY</vt:lpstr>
      <vt:lpstr>PowerPoint Presentation</vt:lpstr>
      <vt:lpstr>PowerPoint Presentation</vt:lpstr>
      <vt:lpstr>Visual Text Non- Model What do you notice in the visual text? Provide details.</vt:lpstr>
      <vt:lpstr>REVISE  NON-MODEL</vt:lpstr>
      <vt:lpstr>PowerPoint Presentation</vt:lpstr>
      <vt:lpstr>PowerPoint Presentation</vt:lpstr>
      <vt:lpstr>Language Sample Revision-Non-Model</vt:lpstr>
      <vt:lpstr>WRAP-UP</vt:lpstr>
      <vt:lpstr>Start Smart 1.0 CLARIFY</vt:lpstr>
      <vt:lpstr>ELD Objective</vt:lpstr>
      <vt:lpstr>PowerPoint Presentation</vt:lpstr>
      <vt:lpstr>Conversation Norms</vt:lpstr>
      <vt:lpstr>PowerPoint Presentation</vt:lpstr>
      <vt:lpstr>PowerPoint Presentation</vt:lpstr>
      <vt:lpstr>PowerPoint Presentation</vt:lpstr>
      <vt:lpstr>Visual Text Model What do you notice in the visual text? Provide details.</vt:lpstr>
      <vt:lpstr>PowerPoint Presentation</vt:lpstr>
      <vt:lpstr>PowerPoint Presentation</vt:lpstr>
      <vt:lpstr>Visual Text Non-Model What do you notice in the visual text? Provide details.</vt:lpstr>
      <vt:lpstr>Constructive Conversation Game</vt:lpstr>
      <vt:lpstr>PowerPoint Presentation</vt:lpstr>
      <vt:lpstr>PowerPoint Presentation</vt:lpstr>
      <vt:lpstr>Model Creating Class Constructive Conversation Poster</vt:lpstr>
      <vt:lpstr>PowerPoint Presentation</vt:lpstr>
      <vt:lpstr>Teacher Resources</vt:lpstr>
      <vt:lpstr>CLARIFY Non-Model Revision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1.0 (revised)</dc:title>
  <dc:creator>Juana</dc:creator>
  <cp:lastModifiedBy>Lai, David</cp:lastModifiedBy>
  <cp:revision>82</cp:revision>
  <dcterms:created xsi:type="dcterms:W3CDTF">2016-08-22T15:39:41Z</dcterms:created>
  <dcterms:modified xsi:type="dcterms:W3CDTF">2019-09-16T16:55:24Z</dcterms:modified>
</cp:coreProperties>
</file>